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Гипотеза и критерии успеха, заданные заранее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Замеры до и после по ключевым показателям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Где сошлось с гипотезой, а где нет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Препятствия, которые всплыли на пилоте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Параллельные потоки раскатки и контрольные точки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Масштабировать, доработать или свернуть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Итоги пилота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402336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и на ком проверяли, сроки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7170F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Что проверяли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7170F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ИТОГИ ПИЛОТА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Результаты в цифрах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17172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7170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71722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71722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171722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ИТОГИ ПИЛОТА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Ожидали и получили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17172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171722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ИТОГИ ПИЛОТА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 / 07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Что мешало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7170F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ИТОГИ ПИЛОТА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План масштабирования</a:t>
            </a:r>
            <a:endParaRPr lang="en-US" sz="3000" dirty="0"/>
          </a:p>
        </p:txBody>
      </p:sp>
      <p:sp>
        <p:nvSpPr>
          <p:cNvPr id="4" name="Text 1"/>
          <p:cNvSpPr/>
          <p:nvPr/>
        </p:nvSpPr>
        <p:spPr>
          <a:xfrm>
            <a:off x="39776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521208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5166360" y="2286000"/>
            <a:ext cx="7315" cy="274320"/>
          </a:xfrm>
          <a:prstGeom prst="rect">
            <a:avLst/>
          </a:prstGeom>
          <a:solidFill>
            <a:srgbClr val="9A9AB0">
              <a:alpha val="30000"/>
            </a:srgbClr>
          </a:solidFill>
          <a:ln/>
        </p:spPr>
      </p:sp>
      <p:sp>
        <p:nvSpPr>
          <p:cNvPr id="7" name="Text 4"/>
          <p:cNvSpPr/>
          <p:nvPr/>
        </p:nvSpPr>
        <p:spPr>
          <a:xfrm>
            <a:off x="644652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6400800" y="2286000"/>
            <a:ext cx="7315" cy="274320"/>
          </a:xfrm>
          <a:prstGeom prst="rect">
            <a:avLst/>
          </a:prstGeom>
          <a:solidFill>
            <a:srgbClr val="9A9AB0">
              <a:alpha val="30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768096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7635240" y="2286000"/>
            <a:ext cx="7315" cy="274320"/>
          </a:xfrm>
          <a:prstGeom prst="rect">
            <a:avLst/>
          </a:prstGeom>
          <a:solidFill>
            <a:srgbClr val="9A9AB0">
              <a:alpha val="30000"/>
            </a:srgbClr>
          </a:solidFill>
          <a:ln/>
        </p:spPr>
      </p:sp>
      <p:sp>
        <p:nvSpPr>
          <p:cNvPr id="11" name="Text 8"/>
          <p:cNvSpPr/>
          <p:nvPr/>
        </p:nvSpPr>
        <p:spPr>
          <a:xfrm>
            <a:off x="891540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Период 5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869680" y="2286000"/>
            <a:ext cx="7315" cy="274320"/>
          </a:xfrm>
          <a:prstGeom prst="rect">
            <a:avLst/>
          </a:prstGeom>
          <a:solidFill>
            <a:srgbClr val="9A9AB0">
              <a:alpha val="30000"/>
            </a:srgbClr>
          </a:solidFill>
          <a:ln/>
        </p:spPr>
      </p:sp>
      <p:sp>
        <p:nvSpPr>
          <p:cNvPr id="13" name="Text 10"/>
          <p:cNvSpPr/>
          <p:nvPr/>
        </p:nvSpPr>
        <p:spPr>
          <a:xfrm>
            <a:off x="101498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Период 6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10104120" y="2286000"/>
            <a:ext cx="7315" cy="274320"/>
          </a:xfrm>
          <a:prstGeom prst="rect">
            <a:avLst/>
          </a:prstGeom>
          <a:solidFill>
            <a:srgbClr val="9A9AB0">
              <a:alpha val="30000"/>
            </a:srgbClr>
          </a:solidFill>
          <a:ln/>
        </p:spPr>
      </p:sp>
      <p:sp>
        <p:nvSpPr>
          <p:cNvPr id="15" name="Shape 12"/>
          <p:cNvSpPr/>
          <p:nvPr/>
        </p:nvSpPr>
        <p:spPr>
          <a:xfrm>
            <a:off x="822960" y="2606040"/>
            <a:ext cx="10515600" cy="7315"/>
          </a:xfrm>
          <a:prstGeom prst="rect">
            <a:avLst/>
          </a:prstGeom>
          <a:solidFill>
            <a:srgbClr val="9A9AB0">
              <a:alpha val="30000"/>
            </a:srgbClr>
          </a:solidFill>
          <a:ln/>
        </p:spPr>
      </p:sp>
      <p:sp>
        <p:nvSpPr>
          <p:cNvPr id="16" name="Shape 13"/>
          <p:cNvSpPr/>
          <p:nvPr/>
        </p:nvSpPr>
        <p:spPr>
          <a:xfrm>
            <a:off x="6345936" y="2761488"/>
            <a:ext cx="146304" cy="146304"/>
          </a:xfrm>
          <a:prstGeom prst="diamond">
            <a:avLst/>
          </a:prstGeom>
          <a:solidFill>
            <a:srgbClr val="7170FF"/>
          </a:solidFill>
          <a:ln/>
        </p:spPr>
      </p:sp>
      <p:sp>
        <p:nvSpPr>
          <p:cNvPr id="17" name="Text 14"/>
          <p:cNvSpPr/>
          <p:nvPr/>
        </p:nvSpPr>
        <p:spPr>
          <a:xfrm>
            <a:off x="653796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18" name="Shape 15"/>
          <p:cNvSpPr/>
          <p:nvPr/>
        </p:nvSpPr>
        <p:spPr>
          <a:xfrm>
            <a:off x="8814816" y="2761488"/>
            <a:ext cx="146304" cy="146304"/>
          </a:xfrm>
          <a:prstGeom prst="diamond">
            <a:avLst/>
          </a:prstGeom>
          <a:solidFill>
            <a:srgbClr val="7170FF"/>
          </a:solidFill>
          <a:ln/>
        </p:spPr>
      </p:sp>
      <p:sp>
        <p:nvSpPr>
          <p:cNvPr id="19" name="Text 16"/>
          <p:cNvSpPr/>
          <p:nvPr/>
        </p:nvSpPr>
        <p:spPr>
          <a:xfrm>
            <a:off x="772668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r" indent="0" marL="0">
              <a:buNone/>
            </a:pPr>
            <a:r>
              <a:rPr lang="en-US" sz="1050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20" name="Text 17"/>
          <p:cNvSpPr/>
          <p:nvPr/>
        </p:nvSpPr>
        <p:spPr>
          <a:xfrm>
            <a:off x="822960" y="31912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Поток работ 1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822960" y="34815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2" name="Shape 19"/>
          <p:cNvSpPr/>
          <p:nvPr/>
        </p:nvSpPr>
        <p:spPr>
          <a:xfrm>
            <a:off x="3931920" y="33307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7170FF">
              <a:alpha val="32000"/>
            </a:srgbClr>
          </a:solidFill>
          <a:ln w="12700">
            <a:solidFill>
              <a:srgbClr val="7170FF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822960" y="3765042"/>
            <a:ext cx="10515600" cy="7315"/>
          </a:xfrm>
          <a:prstGeom prst="rect">
            <a:avLst/>
          </a:prstGeom>
          <a:solidFill>
            <a:srgbClr val="9A9AB0">
              <a:alpha val="20000"/>
            </a:srgbClr>
          </a:solidFill>
          <a:ln/>
        </p:spPr>
      </p:sp>
      <p:sp>
        <p:nvSpPr>
          <p:cNvPr id="24" name="Text 21"/>
          <p:cNvSpPr/>
          <p:nvPr/>
        </p:nvSpPr>
        <p:spPr>
          <a:xfrm>
            <a:off x="822960" y="38199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Поток работ 2</a:t>
            </a:r>
            <a:endParaRPr lang="en-US" sz="1300" dirty="0"/>
          </a:p>
        </p:txBody>
      </p:sp>
      <p:sp>
        <p:nvSpPr>
          <p:cNvPr id="25" name="Text 22"/>
          <p:cNvSpPr/>
          <p:nvPr/>
        </p:nvSpPr>
        <p:spPr>
          <a:xfrm>
            <a:off x="822960" y="41102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6" name="Shape 23"/>
          <p:cNvSpPr/>
          <p:nvPr/>
        </p:nvSpPr>
        <p:spPr>
          <a:xfrm>
            <a:off x="5166360" y="3959352"/>
            <a:ext cx="3648456" cy="237744"/>
          </a:xfrm>
          <a:prstGeom prst="roundRect">
            <a:avLst>
              <a:gd name="adj" fmla="val 15385"/>
            </a:avLst>
          </a:prstGeom>
          <a:solidFill>
            <a:srgbClr val="7170FF">
              <a:alpha val="32000"/>
            </a:srgbClr>
          </a:solidFill>
          <a:ln w="12700">
            <a:solidFill>
              <a:srgbClr val="7170FF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822960" y="4393692"/>
            <a:ext cx="10515600" cy="7315"/>
          </a:xfrm>
          <a:prstGeom prst="rect">
            <a:avLst/>
          </a:prstGeom>
          <a:solidFill>
            <a:srgbClr val="9A9AB0">
              <a:alpha val="20000"/>
            </a:srgbClr>
          </a:solidFill>
          <a:ln/>
        </p:spPr>
      </p:sp>
      <p:sp>
        <p:nvSpPr>
          <p:cNvPr id="28" name="Text 25"/>
          <p:cNvSpPr/>
          <p:nvPr/>
        </p:nvSpPr>
        <p:spPr>
          <a:xfrm>
            <a:off x="822960" y="44485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Поток работ 3</a:t>
            </a:r>
            <a:endParaRPr lang="en-US" sz="1300" dirty="0"/>
          </a:p>
        </p:txBody>
      </p:sp>
      <p:sp>
        <p:nvSpPr>
          <p:cNvPr id="29" name="Text 26"/>
          <p:cNvSpPr/>
          <p:nvPr/>
        </p:nvSpPr>
        <p:spPr>
          <a:xfrm>
            <a:off x="822960" y="47388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0" name="Shape 27"/>
          <p:cNvSpPr/>
          <p:nvPr/>
        </p:nvSpPr>
        <p:spPr>
          <a:xfrm>
            <a:off x="6400800" y="45880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7170FF"/>
          </a:solidFill>
          <a:ln w="12700">
            <a:solidFill>
              <a:srgbClr val="7170FF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822960" y="5022342"/>
            <a:ext cx="10515600" cy="7315"/>
          </a:xfrm>
          <a:prstGeom prst="rect">
            <a:avLst/>
          </a:prstGeom>
          <a:solidFill>
            <a:srgbClr val="9A9AB0">
              <a:alpha val="20000"/>
            </a:srgbClr>
          </a:solidFill>
          <a:ln/>
        </p:spPr>
      </p:sp>
      <p:sp>
        <p:nvSpPr>
          <p:cNvPr id="32" name="Text 29"/>
          <p:cNvSpPr/>
          <p:nvPr/>
        </p:nvSpPr>
        <p:spPr>
          <a:xfrm>
            <a:off x="822960" y="50772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Поток работ 4</a:t>
            </a:r>
            <a:endParaRPr lang="en-US" sz="1300" dirty="0"/>
          </a:p>
        </p:txBody>
      </p:sp>
      <p:sp>
        <p:nvSpPr>
          <p:cNvPr id="33" name="Text 30"/>
          <p:cNvSpPr/>
          <p:nvPr/>
        </p:nvSpPr>
        <p:spPr>
          <a:xfrm>
            <a:off x="822960" y="53675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4" name="Shape 31"/>
          <p:cNvSpPr/>
          <p:nvPr/>
        </p:nvSpPr>
        <p:spPr>
          <a:xfrm>
            <a:off x="8869680" y="521665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7170FF">
              <a:alpha val="32000"/>
            </a:srgbClr>
          </a:solidFill>
          <a:ln w="12700">
            <a:solidFill>
              <a:srgbClr val="7170FF"/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822960" y="5760720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Сроки ориентировочные — уточните под свой проект</a:t>
            </a:r>
            <a:endParaRPr lang="en-US" sz="1100" dirty="0"/>
          </a:p>
        </p:txBody>
      </p:sp>
      <p:sp>
        <p:nvSpPr>
          <p:cNvPr id="3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ИТОГИ ПИЛОТА</a:t>
            </a:r>
            <a:endParaRPr lang="en-US" sz="900" dirty="0"/>
          </a:p>
        </p:txBody>
      </p:sp>
      <p:sp>
        <p:nvSpPr>
          <p:cNvPr id="3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 / 07</a:t>
            </a:r>
            <a:endParaRPr lang="en-US" sz="900" dirty="0"/>
          </a:p>
        </p:txBody>
      </p:sp>
      <p:sp>
        <p:nvSpPr>
          <p:cNvPr id="38" name="Shape 3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Решение к принятию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Масштабировать, доработать или свернуть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7170F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0B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Итоги пилота</dc:title>
  <dc:subject>PptxGenJS Presentation</dc:subject>
  <dc:creator>Импрезо</dc:creator>
  <cp:lastModifiedBy>Импрезо</cp:lastModifiedBy>
  <cp:revision>1</cp:revision>
  <dcterms:created xsi:type="dcterms:W3CDTF">2026-09-02T19:36:27Z</dcterms:created>
  <dcterms:modified xsi:type="dcterms:W3CDTF">2026-09-02T19:36:27Z</dcterms:modified>
</cp:coreProperties>
</file>