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Структура документа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мы поняли проблему клиента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Состав решения по блокам: что входит в каждый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Эффект от внедрения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Параллельные потоки работ и контрольные точки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Цифры сделки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нужно от клиента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Коммерческое предложение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Клиент, дата, автор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C23A1C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 чём предложение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Ваша задача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предлагаем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 — и как будет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Этапы и сроки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Ваша задача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предлагаем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468880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2F2F2"/>
          </a:solidFill>
          <a:ln/>
        </p:spPr>
      </p:sp>
      <p:sp>
        <p:nvSpPr>
          <p:cNvPr id="5" name="Shape 2"/>
          <p:cNvSpPr/>
          <p:nvPr/>
        </p:nvSpPr>
        <p:spPr>
          <a:xfrm>
            <a:off x="822960" y="2468880"/>
            <a:ext cx="64008" cy="993648"/>
          </a:xfrm>
          <a:prstGeom prst="rect">
            <a:avLst/>
          </a:prstGeom>
          <a:solidFill>
            <a:srgbClr val="C23A1C">
              <a:alpha val="45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1143000" y="2468880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1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4206240" y="2468880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822960" y="3663696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2F2F2"/>
          </a:solidFill>
          <a:ln/>
        </p:spPr>
      </p:sp>
      <p:sp>
        <p:nvSpPr>
          <p:cNvPr id="9" name="Shape 6"/>
          <p:cNvSpPr/>
          <p:nvPr/>
        </p:nvSpPr>
        <p:spPr>
          <a:xfrm>
            <a:off x="822960" y="3663696"/>
            <a:ext cx="64008" cy="993648"/>
          </a:xfrm>
          <a:prstGeom prst="rect">
            <a:avLst/>
          </a:prstGeom>
          <a:solidFill>
            <a:srgbClr val="C23A1C">
              <a:alpha val="72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1143000" y="3663696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2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4206240" y="3663696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822960" y="4858512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2F2F2"/>
          </a:solidFill>
          <a:ln/>
        </p:spPr>
      </p:sp>
      <p:sp>
        <p:nvSpPr>
          <p:cNvPr id="13" name="Shape 10"/>
          <p:cNvSpPr/>
          <p:nvPr/>
        </p:nvSpPr>
        <p:spPr>
          <a:xfrm>
            <a:off x="822960" y="4858512"/>
            <a:ext cx="64008" cy="993648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14" name="Text 11"/>
          <p:cNvSpPr/>
          <p:nvPr/>
        </p:nvSpPr>
        <p:spPr>
          <a:xfrm>
            <a:off x="1143000" y="4858512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3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4206240" y="4858512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1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сейчас — и как будет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Этапы и сроки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39776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521208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5166360" y="2286000"/>
            <a:ext cx="7315" cy="274320"/>
          </a:xfrm>
          <a:prstGeom prst="rect">
            <a:avLst/>
          </a:prstGeom>
          <a:solidFill>
            <a:srgbClr val="727272">
              <a:alpha val="30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644652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400800" y="2286000"/>
            <a:ext cx="7315" cy="274320"/>
          </a:xfrm>
          <a:prstGeom prst="rect">
            <a:avLst/>
          </a:prstGeom>
          <a:solidFill>
            <a:srgbClr val="727272">
              <a:alpha val="30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768096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7635240" y="2286000"/>
            <a:ext cx="7315" cy="274320"/>
          </a:xfrm>
          <a:prstGeom prst="rect">
            <a:avLst/>
          </a:prstGeom>
          <a:solidFill>
            <a:srgbClr val="727272">
              <a:alpha val="30000"/>
            </a:srgbClr>
          </a:solidFill>
          <a:ln/>
        </p:spPr>
      </p:sp>
      <p:sp>
        <p:nvSpPr>
          <p:cNvPr id="11" name="Text 8"/>
          <p:cNvSpPr/>
          <p:nvPr/>
        </p:nvSpPr>
        <p:spPr>
          <a:xfrm>
            <a:off x="891540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5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869680" y="2286000"/>
            <a:ext cx="7315" cy="274320"/>
          </a:xfrm>
          <a:prstGeom prst="rect">
            <a:avLst/>
          </a:prstGeom>
          <a:solidFill>
            <a:srgbClr val="727272">
              <a:alpha val="30000"/>
            </a:srgbClr>
          </a:solidFill>
          <a:ln/>
        </p:spPr>
      </p:sp>
      <p:sp>
        <p:nvSpPr>
          <p:cNvPr id="13" name="Text 10"/>
          <p:cNvSpPr/>
          <p:nvPr/>
        </p:nvSpPr>
        <p:spPr>
          <a:xfrm>
            <a:off x="101498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6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10104120" y="2286000"/>
            <a:ext cx="7315" cy="274320"/>
          </a:xfrm>
          <a:prstGeom prst="rect">
            <a:avLst/>
          </a:prstGeom>
          <a:solidFill>
            <a:srgbClr val="727272">
              <a:alpha val="30000"/>
            </a:srgbClr>
          </a:solidFill>
          <a:ln/>
        </p:spPr>
      </p:sp>
      <p:sp>
        <p:nvSpPr>
          <p:cNvPr id="15" name="Shape 12"/>
          <p:cNvSpPr/>
          <p:nvPr/>
        </p:nvSpPr>
        <p:spPr>
          <a:xfrm>
            <a:off x="822960" y="2606040"/>
            <a:ext cx="10515600" cy="7315"/>
          </a:xfrm>
          <a:prstGeom prst="rect">
            <a:avLst/>
          </a:prstGeom>
          <a:solidFill>
            <a:srgbClr val="727272">
              <a:alpha val="30000"/>
            </a:srgbClr>
          </a:solidFill>
          <a:ln/>
        </p:spPr>
      </p:sp>
      <p:sp>
        <p:nvSpPr>
          <p:cNvPr id="16" name="Shape 13"/>
          <p:cNvSpPr/>
          <p:nvPr/>
        </p:nvSpPr>
        <p:spPr>
          <a:xfrm>
            <a:off x="6345936" y="2761488"/>
            <a:ext cx="146304" cy="146304"/>
          </a:xfrm>
          <a:prstGeom prst="diamond">
            <a:avLst/>
          </a:prstGeom>
          <a:solidFill>
            <a:srgbClr val="C23A1C"/>
          </a:solidFill>
          <a:ln/>
        </p:spPr>
      </p:sp>
      <p:sp>
        <p:nvSpPr>
          <p:cNvPr id="17" name="Text 14"/>
          <p:cNvSpPr/>
          <p:nvPr/>
        </p:nvSpPr>
        <p:spPr>
          <a:xfrm>
            <a:off x="653796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8814816" y="2761488"/>
            <a:ext cx="146304" cy="146304"/>
          </a:xfrm>
          <a:prstGeom prst="diamond">
            <a:avLst/>
          </a:prstGeom>
          <a:solidFill>
            <a:srgbClr val="C23A1C"/>
          </a:solidFill>
          <a:ln/>
        </p:spPr>
      </p:sp>
      <p:sp>
        <p:nvSpPr>
          <p:cNvPr id="19" name="Text 16"/>
          <p:cNvSpPr/>
          <p:nvPr/>
        </p:nvSpPr>
        <p:spPr>
          <a:xfrm>
            <a:off x="772668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r" indent="0" marL="0">
              <a:buNone/>
            </a:pPr>
            <a:r>
              <a:rPr lang="en-US" sz="1050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822960" y="31912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1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822960" y="34815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3931920" y="33307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C23A1C">
              <a:alpha val="32000"/>
            </a:srgbClr>
          </a:solidFill>
          <a:ln w="12700">
            <a:solidFill>
              <a:srgbClr val="C23A1C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822960" y="3765042"/>
            <a:ext cx="10515600" cy="7315"/>
          </a:xfrm>
          <a:prstGeom prst="rect">
            <a:avLst/>
          </a:prstGeom>
          <a:solidFill>
            <a:srgbClr val="727272">
              <a:alpha val="20000"/>
            </a:srgbClr>
          </a:solidFill>
          <a:ln/>
        </p:spPr>
      </p:sp>
      <p:sp>
        <p:nvSpPr>
          <p:cNvPr id="24" name="Text 21"/>
          <p:cNvSpPr/>
          <p:nvPr/>
        </p:nvSpPr>
        <p:spPr>
          <a:xfrm>
            <a:off x="822960" y="38199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2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822960" y="41102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5166360" y="3959352"/>
            <a:ext cx="3648456" cy="237744"/>
          </a:xfrm>
          <a:prstGeom prst="roundRect">
            <a:avLst>
              <a:gd name="adj" fmla="val 15385"/>
            </a:avLst>
          </a:prstGeom>
          <a:solidFill>
            <a:srgbClr val="C23A1C">
              <a:alpha val="32000"/>
            </a:srgbClr>
          </a:solidFill>
          <a:ln w="12700">
            <a:solidFill>
              <a:srgbClr val="C23A1C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822960" y="4393692"/>
            <a:ext cx="10515600" cy="7315"/>
          </a:xfrm>
          <a:prstGeom prst="rect">
            <a:avLst/>
          </a:prstGeom>
          <a:solidFill>
            <a:srgbClr val="727272">
              <a:alpha val="20000"/>
            </a:srgbClr>
          </a:solidFill>
          <a:ln/>
        </p:spPr>
      </p:sp>
      <p:sp>
        <p:nvSpPr>
          <p:cNvPr id="28" name="Text 25"/>
          <p:cNvSpPr/>
          <p:nvPr/>
        </p:nvSpPr>
        <p:spPr>
          <a:xfrm>
            <a:off x="822960" y="44485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3</a:t>
            </a:r>
            <a:endParaRPr lang="en-US" sz="1300" dirty="0"/>
          </a:p>
        </p:txBody>
      </p:sp>
      <p:sp>
        <p:nvSpPr>
          <p:cNvPr id="29" name="Text 26"/>
          <p:cNvSpPr/>
          <p:nvPr/>
        </p:nvSpPr>
        <p:spPr>
          <a:xfrm>
            <a:off x="822960" y="47388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0" name="Shape 27"/>
          <p:cNvSpPr/>
          <p:nvPr/>
        </p:nvSpPr>
        <p:spPr>
          <a:xfrm>
            <a:off x="6400800" y="45880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C23A1C"/>
          </a:solidFill>
          <a:ln w="12700">
            <a:solidFill>
              <a:srgbClr val="C23A1C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822960" y="5022342"/>
            <a:ext cx="10515600" cy="7315"/>
          </a:xfrm>
          <a:prstGeom prst="rect">
            <a:avLst/>
          </a:prstGeom>
          <a:solidFill>
            <a:srgbClr val="727272">
              <a:alpha val="20000"/>
            </a:srgbClr>
          </a:solidFill>
          <a:ln/>
        </p:spPr>
      </p:sp>
      <p:sp>
        <p:nvSpPr>
          <p:cNvPr id="32" name="Text 29"/>
          <p:cNvSpPr/>
          <p:nvPr/>
        </p:nvSpPr>
        <p:spPr>
          <a:xfrm>
            <a:off x="822960" y="50772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4</a:t>
            </a:r>
            <a:endParaRPr lang="en-US" sz="1300" dirty="0"/>
          </a:p>
        </p:txBody>
      </p:sp>
      <p:sp>
        <p:nvSpPr>
          <p:cNvPr id="33" name="Text 30"/>
          <p:cNvSpPr/>
          <p:nvPr/>
        </p:nvSpPr>
        <p:spPr>
          <a:xfrm>
            <a:off x="822960" y="53675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4" name="Shape 31"/>
          <p:cNvSpPr/>
          <p:nvPr/>
        </p:nvSpPr>
        <p:spPr>
          <a:xfrm>
            <a:off x="8869680" y="521665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C23A1C">
              <a:alpha val="32000"/>
            </a:srgbClr>
          </a:solidFill>
          <a:ln w="12700">
            <a:solidFill>
              <a:srgbClr val="C23A1C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822960" y="5760720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Сроки ориентировочные — уточните под свой проект</a:t>
            </a:r>
            <a:endParaRPr lang="en-US" sz="1100" dirty="0"/>
          </a:p>
        </p:txBody>
      </p:sp>
      <p:sp>
        <p:nvSpPr>
          <p:cNvPr id="3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3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38" name="Shape 3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Стоимость и условия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C23A1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Следующий шаг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нужно от клиента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C23A1C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Коммерческое предложение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