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37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charts/_rels/chart37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37.xlsx"/></Relationships>
</file>

<file path=ppt/charts/chart3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Данные</c:v>
                </c:pt>
              </c:strCache>
            </c:strRef>
          </c:tx>
          <c:spPr>
            <a:solidFill>
              <a:srgbClr val="E2AB93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100" u="none">
                    <a:solidFill>
                      <a:srgbClr val="1C1B1A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dPt>
            <c:idx val="0"/>
            <c:invertIfNegative val="0"/>
            <c:bubble3D val="0"/>
            <c:spPr>
              <a:solidFill>
                <a:srgbClr val="E2AB93"/>
              </a:solidFill>
              <a:effectLst/>
            </c:spPr>
          </c:dPt>
          <c:dPt>
            <c:idx val="1"/>
            <c:invertIfNegative val="0"/>
            <c:bubble3D val="0"/>
            <c:spPr>
              <a:solidFill>
                <a:srgbClr val="E2AB93"/>
              </a:solidFill>
              <a:effectLst/>
            </c:spPr>
          </c:dPt>
          <c:dPt>
            <c:idx val="2"/>
            <c:invertIfNegative val="0"/>
            <c:bubble3D val="0"/>
            <c:spPr>
              <a:solidFill>
                <a:srgbClr val="E2AB93"/>
              </a:solidFill>
              <a:effectLst/>
            </c:spPr>
          </c:dPt>
          <c:dPt>
            <c:idx val="3"/>
            <c:invertIfNegative val="0"/>
            <c:bubble3D val="0"/>
            <c:spPr>
              <a:solidFill>
                <a:srgbClr val="C2410C"/>
              </a:solidFill>
              <a:effectLst/>
            </c:spPr>
          </c:dPt>
          <c:cat>
            <c:multiLvlStrRef>
              <c:f>Sheet1!$A$2:$A$5</c:f>
              <c:multiLvlStrCache>
                <c:ptCount val="4"/>
                <c:lvl>
                  <c:pt idx="0">
                    <c:v>Период 1</c:v>
                  </c:pt>
                  <c:pt idx="1">
                    <c:v>Период 2</c:v>
                  </c:pt>
                  <c:pt idx="2">
                    <c:v>Период 3</c:v>
                  </c:pt>
                  <c:pt idx="3">
                    <c:v>Период 4</c:v>
                  </c:pt>
                </c:lvl>
              </c:multiLvlStrCache>
            </c:multiLvl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20</c:v>
                </c:pt>
                <c:pt idx="1">
                  <c:v>35</c:v>
                </c:pt>
                <c:pt idx="2">
                  <c:v>50</c:v>
                </c:pt>
                <c:pt idx="3">
                  <c:v>65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100" u="none">
                  <a:solidFill>
                    <a:srgbClr val="1C1B1A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7716A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1200" b="0" i="0" u="none" strike="noStrike">
                <a:solidFill>
                  <a:srgbClr val="77716A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 чём отчёт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Главные показатели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График ключевой метрики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Успешные инициативы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Слева что мешает, справа что с этим делаем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Приоритеты и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нужно согласовать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37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Квартальный отчёт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и команда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410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Содержание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Итоги квартала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Динамика по месяцам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сработало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Риски и ответы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08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Итоги квартала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377440"/>
            <a:ext cx="45720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3200400"/>
            <a:ext cx="3931920" cy="12801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7200" dirty="0"/>
          </a:p>
        </p:txBody>
      </p:sp>
      <p:sp>
        <p:nvSpPr>
          <p:cNvPr id="6" name="Text 3"/>
          <p:cNvSpPr/>
          <p:nvPr/>
        </p:nvSpPr>
        <p:spPr>
          <a:xfrm>
            <a:off x="1143000" y="4526280"/>
            <a:ext cx="39319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1143000" y="5230368"/>
            <a:ext cx="393192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200" dirty="0"/>
          </a:p>
        </p:txBody>
      </p:sp>
      <p:sp>
        <p:nvSpPr>
          <p:cNvPr id="8" name="Shape 5"/>
          <p:cNvSpPr/>
          <p:nvPr/>
        </p:nvSpPr>
        <p:spPr>
          <a:xfrm>
            <a:off x="5650992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9" name="Text 6"/>
          <p:cNvSpPr/>
          <p:nvPr/>
        </p:nvSpPr>
        <p:spPr>
          <a:xfrm>
            <a:off x="5925312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0" name="Text 7"/>
          <p:cNvSpPr/>
          <p:nvPr/>
        </p:nvSpPr>
        <p:spPr>
          <a:xfrm>
            <a:off x="5925312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1" name="Text 8"/>
          <p:cNvSpPr/>
          <p:nvPr/>
        </p:nvSpPr>
        <p:spPr>
          <a:xfrm>
            <a:off x="5925312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2" name="Shape 9"/>
          <p:cNvSpPr/>
          <p:nvPr/>
        </p:nvSpPr>
        <p:spPr>
          <a:xfrm>
            <a:off x="8636508" y="2377440"/>
            <a:ext cx="2729484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3" name="Text 10"/>
          <p:cNvSpPr/>
          <p:nvPr/>
        </p:nvSpPr>
        <p:spPr>
          <a:xfrm>
            <a:off x="8910828" y="2542032"/>
            <a:ext cx="21808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4" name="Text 11"/>
          <p:cNvSpPr/>
          <p:nvPr/>
        </p:nvSpPr>
        <p:spPr>
          <a:xfrm>
            <a:off x="8910828" y="3200400"/>
            <a:ext cx="2180844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5" name="Text 12"/>
          <p:cNvSpPr/>
          <p:nvPr/>
        </p:nvSpPr>
        <p:spPr>
          <a:xfrm>
            <a:off x="8910828" y="3739896"/>
            <a:ext cx="2180844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16" name="Shape 13"/>
          <p:cNvSpPr/>
          <p:nvPr/>
        </p:nvSpPr>
        <p:spPr>
          <a:xfrm>
            <a:off x="5650992" y="4334256"/>
            <a:ext cx="5715000" cy="1700784"/>
          </a:xfrm>
          <a:prstGeom prst="roundRect">
            <a:avLst>
              <a:gd name="adj" fmla="val 4301"/>
            </a:avLst>
          </a:prstGeom>
          <a:solidFill>
            <a:srgbClr val="F1EDE6"/>
          </a:solidFill>
          <a:ln/>
        </p:spPr>
      </p:sp>
      <p:sp>
        <p:nvSpPr>
          <p:cNvPr id="17" name="Text 14"/>
          <p:cNvSpPr/>
          <p:nvPr/>
        </p:nvSpPr>
        <p:spPr>
          <a:xfrm>
            <a:off x="5925312" y="4498848"/>
            <a:ext cx="5166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00</a:t>
            </a:r>
            <a:endParaRPr lang="en-US" sz="3000" dirty="0"/>
          </a:p>
        </p:txBody>
      </p:sp>
      <p:sp>
        <p:nvSpPr>
          <p:cNvPr id="18" name="Text 15"/>
          <p:cNvSpPr/>
          <p:nvPr/>
        </p:nvSpPr>
        <p:spPr>
          <a:xfrm>
            <a:off x="5925312" y="5157216"/>
            <a:ext cx="5166360" cy="56692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Название показателя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925312" y="5696712"/>
            <a:ext cx="5166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 прошлому периоду</a:t>
            </a:r>
            <a:endParaRPr lang="en-US" sz="110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Динамика по месяцам</a:t>
            </a:r>
            <a:endParaRPr lang="en-US" sz="3000" dirty="0"/>
          </a:p>
        </p:txBody>
      </p:sp>
      <p:graphicFrame>
        <p:nvGraphicFramePr>
          <p:cNvPr id="4" name="Chart 0" descr=""/>
          <p:cNvGraphicFramePr/>
          <p:nvPr/>
        </p:nvGraphicFramePr>
        <p:xfrm>
          <a:off x="822960" y="2286000"/>
          <a:ext cx="10515600" cy="329184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5" name="Text 1"/>
          <p:cNvSpPr/>
          <p:nvPr/>
        </p:nvSpPr>
        <p:spPr>
          <a:xfrm>
            <a:off x="822960" y="5532120"/>
            <a:ext cx="10515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График ключевой метрики</a:t>
            </a:r>
            <a:endParaRPr lang="en-US" sz="1300" dirty="0"/>
          </a:p>
        </p:txBody>
      </p:sp>
      <p:sp>
        <p:nvSpPr>
          <p:cNvPr id="6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7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08</a:t>
            </a:r>
            <a:endParaRPr lang="en-US" sz="900" dirty="0"/>
          </a:p>
        </p:txBody>
      </p:sp>
      <p:sp>
        <p:nvSpPr>
          <p:cNvPr id="8" name="Shape 4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сработало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08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Риски и ответы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1EDE6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08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План на квартал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C2410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410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КВАРТАЛЬНЫЙ ОТЧЁТ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07 / 08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716A">
              <a:alpha val="22000"/>
            </a:srgbClr>
          </a:solidFill>
          <a:ln/>
        </p:spPr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AF8F4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C1B1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Решения от руководства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Что нужно согласовать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410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716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Квартальный отчёт</dc:title>
  <dc:subject>PptxGenJS Presentation</dc:subject>
  <dc:creator>Импрезо</dc:creator>
  <cp:lastModifiedBy>Импрезо</cp:lastModifiedBy>
  <cp:revision>1</cp:revision>
  <dcterms:created xsi:type="dcterms:W3CDTF">2026-09-05T13:59:06Z</dcterms:created>
  <dcterms:modified xsi:type="dcterms:W3CDTF">2026-09-05T13:59:06Z</dcterms:modified>
</cp:coreProperties>
</file>