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charts/chart6.xml" ContentType="application/vnd.openxmlformats-officedocument.drawingml.chart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notesMasterIdLst>
    <p:notesMasterId r:id="rId10"/>
  </p:notesMasterIdLst>
  <p:sldSz cx="12188952" cy="6858000"/>
  <p:notesSz cx="6858000" cy="12188952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notesMaster" Target="notesMasters/notesMaster1.xml"/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/Relationships>
</file>

<file path=ppt/charts/_rels/chart6.xml.rels>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6.xlsx"/></Relationships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roundedCorners val="1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Данные</c:v>
                </c:pt>
              </c:strCache>
            </c:strRef>
          </c:tx>
          <c:spPr>
            <a:solidFill>
              <a:srgbClr val="2E4C73"/>
            </a:solidFill>
            <a:effectLst/>
          </c:spPr>
          <c:invertIfNegative val="0"/>
          <c:dLbls>
            <c:numFmt formatCode="#,##0" sourceLinked="0"/>
            <c:txPr>
              <a:bodyPr/>
              <a:lstStyle/>
              <a:p>
                <a:pPr>
                  <a:defRPr b="0" i="0" strike="noStrike" sz="1100" u="none">
                    <a:solidFill>
                      <a:srgbClr val="F8FAFC"/>
                    </a:solidFill>
                    <a:latin typeface="Arial"/>
                  </a:defRPr>
                </a:pPr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dPt>
            <c:idx val="0"/>
            <c:invertIfNegative val="0"/>
            <c:bubble3D val="0"/>
            <c:spPr>
              <a:solidFill>
                <a:srgbClr val="2E4C73"/>
              </a:solidFill>
              <a:effectLst/>
            </c:spPr>
          </c:dPt>
          <c:dPt>
            <c:idx val="1"/>
            <c:invertIfNegative val="0"/>
            <c:bubble3D val="0"/>
            <c:spPr>
              <a:solidFill>
                <a:srgbClr val="2E4C73"/>
              </a:solidFill>
              <a:effectLst/>
            </c:spPr>
          </c:dPt>
          <c:dPt>
            <c:idx val="2"/>
            <c:invertIfNegative val="0"/>
            <c:bubble3D val="0"/>
            <c:spPr>
              <a:solidFill>
                <a:srgbClr val="2E4C73"/>
              </a:solidFill>
              <a:effectLst/>
            </c:spPr>
          </c:dPt>
          <c:dPt>
            <c:idx val="3"/>
            <c:invertIfNegative val="0"/>
            <c:bubble3D val="0"/>
            <c:spPr>
              <a:solidFill>
                <a:srgbClr val="60A5FA"/>
              </a:solidFill>
              <a:effectLst/>
            </c:spPr>
          </c:dPt>
          <c:cat>
            <c:multiLvlStrRef>
              <c:f>Sheet1!$A$2:$A$5</c:f>
              <c:multiLvlStrCache>
                <c:ptCount val="4"/>
                <c:lvl>
                  <c:pt idx="0">
                    <c:v>Период 1</c:v>
                  </c:pt>
                  <c:pt idx="1">
                    <c:v>Период 2</c:v>
                  </c:pt>
                  <c:pt idx="2">
                    <c:v>Период 3</c:v>
                  </c:pt>
                  <c:pt idx="3">
                    <c:v>Период 4</c:v>
                  </c:pt>
                </c:lvl>
              </c:multiLvlStrCache>
            </c:multiLvl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20</c:v>
                </c:pt>
                <c:pt idx="1">
                  <c:v>35</c:v>
                </c:pt>
                <c:pt idx="2">
                  <c:v>50</c:v>
                </c:pt>
                <c:pt idx="3">
                  <c:v>65</c:v>
                </c:pt>
              </c:numCache>
            </c:numRef>
          </c:val>
        </c:ser>
        <c:dLbls>
          <c:numFmt formatCode="#,##0" sourceLinked="0"/>
          <c:txPr>
            <a:bodyPr/>
            <a:lstStyle/>
            <a:p>
              <a:pPr>
                <a:defRPr b="0" i="0" strike="noStrike" sz="1100" u="none">
                  <a:solidFill>
                    <a:srgbClr val="F8FAFC"/>
                  </a:solidFill>
                  <a:latin typeface="Arial"/>
                </a:defRPr>
              </a:pPr>
            </a:p>
          </c:txPr>
          <c:showLegendKey val="0"/>
          <c:showVal val="1"/>
          <c:showCatName val="0"/>
          <c:showSerName val="0"/>
          <c:showPercent val="0"/>
          <c:showBubbleSize val="0"/>
          <c:showLeaderLines val="0"/>
        </c:dLbls>
        <c:gapWidth val="60"/>
        <c:overlap val="0"/>
        <c:axId val="2094734554"/>
        <c:axId val="2094734552"/>
        <c:axId val="2094734556"/>
      </c:barChart>
      <c:catAx>
        <c:axId val="209473455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w="12700" cap="flat">
            <a:noFill/>
            <a:prstDash val="solid"/>
            <a:round/>
          </a:ln>
        </c:spPr>
        <c:txPr>
          <a:bodyPr/>
          <a:lstStyle/>
          <a:p>
            <a:pPr>
              <a:defRPr sz="1200" b="0" i="0" u="none" strike="noStrike">
                <a:solidFill>
                  <a:srgbClr val="94A3B8"/>
                </a:solidFill>
                <a:latin typeface="Arial"/>
              </a:defRPr>
            </a:pPr>
            <a:endParaRPr lang="en-US"/>
          </a:p>
        </c:txPr>
        <c:crossAx val="2094734552"/>
        <c:crosses val="autoZero"/>
        <c:auto val="1"/>
        <c:lblAlgn val="ctr"/>
        <c:noMultiLvlLbl val="1"/>
      </c:catAx>
      <c:valAx>
        <c:axId val="2094734552"/>
        <c:scaling>
          <c:orientation val="minMax"/>
        </c:scaling>
        <c:delete val="0"/>
        <c:axPos val="l"/>
        <c:numFmt formatCode="General" sourceLinked="0"/>
        <c:majorTickMark val="out"/>
        <c:minorTickMark val="none"/>
        <c:tickLblPos val="nextTo"/>
        <c:spPr>
          <a:ln w="12700" cap="flat">
            <a:noFill/>
            <a:prstDash val="solid"/>
            <a:round/>
          </a:ln>
        </c:spPr>
        <c:txPr>
          <a:bodyPr/>
          <a:lstStyle/>
          <a:p>
            <a:pPr>
              <a:defRPr sz="1200" b="0" i="0" u="none" strike="noStrike">
                <a:solidFill>
                  <a:srgbClr val="94A3B8"/>
                </a:solidFill>
                <a:latin typeface="Arial"/>
              </a:defRPr>
            </a:pPr>
            <a:endParaRPr lang="en-US"/>
          </a:p>
        </c:txPr>
        <c:crossAx val="209473455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span"/>
  </c:chart>
  <c:spPr>
    <a:noFill/>
    <a:ln>
      <a:noFill/>
    </a:ln>
    <a:effectLst/>
  </c:sp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Это пустой шаблон презентации: структура и оформление готовы, содержание пишете вы. В заметках к каждому слайду написано, что на нём должно быть.
Шаблон собран в Импрезо — imprezo.ru. Там же эту структуру можно заполнить текстом под вашу задачу и получить готовую презентацию.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Охват, клики, заявки, стоимость заявки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Как менялся ключевой показатель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Что обещали и что получилось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Решения, давшие результат, — с цифрами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Честно: где промахнулись и почему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Гипотезы и сроки на следующий период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Что нужно согласовать клиенту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chart" Target="/ppt/charts/chart6.xml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90B1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2011680"/>
            <a:ext cx="10515600" cy="1828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400" b="1" dirty="0">
                <a:solidFill>
                  <a:srgbClr val="F8FA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Отчёт по кампании</a:t>
            </a:r>
            <a:endParaRPr lang="en-US" sz="4400" dirty="0"/>
          </a:p>
        </p:txBody>
      </p:sp>
      <p:sp>
        <p:nvSpPr>
          <p:cNvPr id="4" name="Text 1"/>
          <p:cNvSpPr/>
          <p:nvPr/>
        </p:nvSpPr>
        <p:spPr>
          <a:xfrm>
            <a:off x="822960" y="3977640"/>
            <a:ext cx="86868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Клиент, период, канал</a:t>
            </a:r>
            <a:endParaRPr lang="en-US" sz="1800" dirty="0"/>
          </a:p>
        </p:txBody>
      </p:sp>
      <p:sp>
        <p:nvSpPr>
          <p:cNvPr id="5" name="Text 2"/>
          <p:cNvSpPr/>
          <p:nvPr/>
        </p:nvSpPr>
        <p:spPr>
          <a:xfrm>
            <a:off x="822960" y="5669280"/>
            <a:ext cx="5486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Автор · дата</a:t>
            </a:r>
            <a:endParaRPr lang="en-US" sz="1200" dirty="0"/>
          </a:p>
        </p:txBody>
      </p:sp>
      <p:sp>
        <p:nvSpPr>
          <p:cNvPr id="6" name="Shape 3"/>
          <p:cNvSpPr/>
          <p:nvPr/>
        </p:nvSpPr>
        <p:spPr>
          <a:xfrm>
            <a:off x="822960" y="1737360"/>
            <a:ext cx="1097280" cy="54864"/>
          </a:xfrm>
          <a:prstGeom prst="rect">
            <a:avLst/>
          </a:prstGeom>
          <a:solidFill>
            <a:srgbClr val="60A5FA"/>
          </a:solidFill>
          <a:ln/>
        </p:spPr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90B1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F8FA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Итоги в цифрах</a:t>
            </a:r>
            <a:endParaRPr lang="en-US" sz="3000" dirty="0"/>
          </a:p>
        </p:txBody>
      </p:sp>
      <p:sp>
        <p:nvSpPr>
          <p:cNvPr id="4" name="Shape 1"/>
          <p:cNvSpPr/>
          <p:nvPr/>
        </p:nvSpPr>
        <p:spPr>
          <a:xfrm>
            <a:off x="822960" y="2377440"/>
            <a:ext cx="4572000" cy="3657600"/>
          </a:xfrm>
          <a:prstGeom prst="roundRect">
            <a:avLst>
              <a:gd name="adj" fmla="val 2000"/>
            </a:avLst>
          </a:prstGeom>
          <a:solidFill>
            <a:srgbClr val="121722"/>
          </a:solidFill>
          <a:ln/>
        </p:spPr>
      </p:sp>
      <p:sp>
        <p:nvSpPr>
          <p:cNvPr id="5" name="Text 2"/>
          <p:cNvSpPr/>
          <p:nvPr/>
        </p:nvSpPr>
        <p:spPr>
          <a:xfrm>
            <a:off x="1143000" y="3200400"/>
            <a:ext cx="3931920" cy="1280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200" b="1" dirty="0">
                <a:solidFill>
                  <a:srgbClr val="60A5F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00</a:t>
            </a:r>
            <a:endParaRPr lang="en-US" sz="7200" dirty="0"/>
          </a:p>
        </p:txBody>
      </p:sp>
      <p:sp>
        <p:nvSpPr>
          <p:cNvPr id="6" name="Text 3"/>
          <p:cNvSpPr/>
          <p:nvPr/>
        </p:nvSpPr>
        <p:spPr>
          <a:xfrm>
            <a:off x="1143000" y="4526280"/>
            <a:ext cx="3931920" cy="65836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F8FA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показателя</a:t>
            </a:r>
            <a:endParaRPr lang="en-US" sz="1500" dirty="0"/>
          </a:p>
        </p:txBody>
      </p:sp>
      <p:sp>
        <p:nvSpPr>
          <p:cNvPr id="7" name="Text 4"/>
          <p:cNvSpPr/>
          <p:nvPr/>
        </p:nvSpPr>
        <p:spPr>
          <a:xfrm>
            <a:off x="1143000" y="5230368"/>
            <a:ext cx="393192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60A5F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 прошлому периоду</a:t>
            </a:r>
            <a:endParaRPr lang="en-US" sz="1200" dirty="0"/>
          </a:p>
        </p:txBody>
      </p:sp>
      <p:sp>
        <p:nvSpPr>
          <p:cNvPr id="8" name="Shape 5"/>
          <p:cNvSpPr/>
          <p:nvPr/>
        </p:nvSpPr>
        <p:spPr>
          <a:xfrm>
            <a:off x="5650992" y="2377440"/>
            <a:ext cx="2729484" cy="1700784"/>
          </a:xfrm>
          <a:prstGeom prst="roundRect">
            <a:avLst>
              <a:gd name="adj" fmla="val 4301"/>
            </a:avLst>
          </a:prstGeom>
          <a:solidFill>
            <a:srgbClr val="121722"/>
          </a:solidFill>
          <a:ln/>
        </p:spPr>
      </p:sp>
      <p:sp>
        <p:nvSpPr>
          <p:cNvPr id="9" name="Text 6"/>
          <p:cNvSpPr/>
          <p:nvPr/>
        </p:nvSpPr>
        <p:spPr>
          <a:xfrm>
            <a:off x="5925312" y="2542032"/>
            <a:ext cx="2180844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F8FA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00</a:t>
            </a:r>
            <a:endParaRPr lang="en-US" sz="3000" dirty="0"/>
          </a:p>
        </p:txBody>
      </p:sp>
      <p:sp>
        <p:nvSpPr>
          <p:cNvPr id="10" name="Text 7"/>
          <p:cNvSpPr/>
          <p:nvPr/>
        </p:nvSpPr>
        <p:spPr>
          <a:xfrm>
            <a:off x="5925312" y="3200400"/>
            <a:ext cx="2180844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показателя</a:t>
            </a:r>
            <a:endParaRPr lang="en-US" sz="1200" dirty="0"/>
          </a:p>
        </p:txBody>
      </p:sp>
      <p:sp>
        <p:nvSpPr>
          <p:cNvPr id="11" name="Text 8"/>
          <p:cNvSpPr/>
          <p:nvPr/>
        </p:nvSpPr>
        <p:spPr>
          <a:xfrm>
            <a:off x="5925312" y="3739896"/>
            <a:ext cx="2180844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60A5F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 прошлому периоду</a:t>
            </a:r>
            <a:endParaRPr lang="en-US" sz="1100" dirty="0"/>
          </a:p>
        </p:txBody>
      </p:sp>
      <p:sp>
        <p:nvSpPr>
          <p:cNvPr id="12" name="Shape 9"/>
          <p:cNvSpPr/>
          <p:nvPr/>
        </p:nvSpPr>
        <p:spPr>
          <a:xfrm>
            <a:off x="8636508" y="2377440"/>
            <a:ext cx="2729484" cy="1700784"/>
          </a:xfrm>
          <a:prstGeom prst="roundRect">
            <a:avLst>
              <a:gd name="adj" fmla="val 4301"/>
            </a:avLst>
          </a:prstGeom>
          <a:solidFill>
            <a:srgbClr val="121722"/>
          </a:solidFill>
          <a:ln/>
        </p:spPr>
      </p:sp>
      <p:sp>
        <p:nvSpPr>
          <p:cNvPr id="13" name="Text 10"/>
          <p:cNvSpPr/>
          <p:nvPr/>
        </p:nvSpPr>
        <p:spPr>
          <a:xfrm>
            <a:off x="8910828" y="2542032"/>
            <a:ext cx="2180844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F8FA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00</a:t>
            </a:r>
            <a:endParaRPr lang="en-US" sz="3000" dirty="0"/>
          </a:p>
        </p:txBody>
      </p:sp>
      <p:sp>
        <p:nvSpPr>
          <p:cNvPr id="14" name="Text 11"/>
          <p:cNvSpPr/>
          <p:nvPr/>
        </p:nvSpPr>
        <p:spPr>
          <a:xfrm>
            <a:off x="8910828" y="3200400"/>
            <a:ext cx="2180844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показателя</a:t>
            </a:r>
            <a:endParaRPr lang="en-US" sz="1200" dirty="0"/>
          </a:p>
        </p:txBody>
      </p:sp>
      <p:sp>
        <p:nvSpPr>
          <p:cNvPr id="15" name="Text 12"/>
          <p:cNvSpPr/>
          <p:nvPr/>
        </p:nvSpPr>
        <p:spPr>
          <a:xfrm>
            <a:off x="8910828" y="3739896"/>
            <a:ext cx="2180844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60A5F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 прошлому периоду</a:t>
            </a:r>
            <a:endParaRPr lang="en-US" sz="1100" dirty="0"/>
          </a:p>
        </p:txBody>
      </p:sp>
      <p:sp>
        <p:nvSpPr>
          <p:cNvPr id="16" name="Shape 13"/>
          <p:cNvSpPr/>
          <p:nvPr/>
        </p:nvSpPr>
        <p:spPr>
          <a:xfrm>
            <a:off x="5650992" y="4334256"/>
            <a:ext cx="5715000" cy="1700784"/>
          </a:xfrm>
          <a:prstGeom prst="roundRect">
            <a:avLst>
              <a:gd name="adj" fmla="val 4301"/>
            </a:avLst>
          </a:prstGeom>
          <a:solidFill>
            <a:srgbClr val="121722"/>
          </a:solidFill>
          <a:ln/>
        </p:spPr>
      </p:sp>
      <p:sp>
        <p:nvSpPr>
          <p:cNvPr id="17" name="Text 14"/>
          <p:cNvSpPr/>
          <p:nvPr/>
        </p:nvSpPr>
        <p:spPr>
          <a:xfrm>
            <a:off x="5925312" y="4498848"/>
            <a:ext cx="516636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F8FA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00</a:t>
            </a:r>
            <a:endParaRPr lang="en-US" sz="3000" dirty="0"/>
          </a:p>
        </p:txBody>
      </p:sp>
      <p:sp>
        <p:nvSpPr>
          <p:cNvPr id="18" name="Text 15"/>
          <p:cNvSpPr/>
          <p:nvPr/>
        </p:nvSpPr>
        <p:spPr>
          <a:xfrm>
            <a:off x="5925312" y="5157216"/>
            <a:ext cx="516636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показателя</a:t>
            </a:r>
            <a:endParaRPr lang="en-US" sz="1200" dirty="0"/>
          </a:p>
        </p:txBody>
      </p:sp>
      <p:sp>
        <p:nvSpPr>
          <p:cNvPr id="19" name="Text 16"/>
          <p:cNvSpPr/>
          <p:nvPr/>
        </p:nvSpPr>
        <p:spPr>
          <a:xfrm>
            <a:off x="5925312" y="5696712"/>
            <a:ext cx="51663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60A5F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 прошлому периоду</a:t>
            </a:r>
            <a:endParaRPr lang="en-US" sz="1100" dirty="0"/>
          </a:p>
        </p:txBody>
      </p:sp>
      <p:sp>
        <p:nvSpPr>
          <p:cNvPr id="20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ОТЧЁТ ПО КАМПАНИИ</a:t>
            </a:r>
            <a:endParaRPr lang="en-US" sz="900" dirty="0"/>
          </a:p>
        </p:txBody>
      </p:sp>
      <p:sp>
        <p:nvSpPr>
          <p:cNvPr id="21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02 / 08</a:t>
            </a:r>
            <a:endParaRPr lang="en-US" sz="900" dirty="0"/>
          </a:p>
        </p:txBody>
      </p:sp>
      <p:sp>
        <p:nvSpPr>
          <p:cNvPr id="22" name="Shape 19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94A3B8">
              <a:alpha val="22000"/>
            </a:srgbClr>
          </a:solidFill>
          <a:ln/>
        </p:spPr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90B1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F8FA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Динамика по неделям</a:t>
            </a:r>
            <a:endParaRPr lang="en-US" sz="3000" dirty="0"/>
          </a:p>
        </p:txBody>
      </p:sp>
      <p:graphicFrame>
        <p:nvGraphicFramePr>
          <p:cNvPr id="4" name="Chart 0" descr=""/>
          <p:cNvGraphicFramePr/>
          <p:nvPr/>
        </p:nvGraphicFramePr>
        <p:xfrm>
          <a:off x="822960" y="2286000"/>
          <a:ext cx="10515600" cy="3291840"/>
        </p:xfrm>
        <a:graphic xmlns:a="http://schemas.openxmlformats.org/drawingml/2006/main">
          <a:graphicData uri="http://schemas.openxmlformats.org/drawingml/2006/chart">
            <c:chart xmlns:c="http://schemas.openxmlformats.org/drawingml/2006/chart" r:id="rId1"/>
          </a:graphicData>
        </a:graphic>
      </p:graphicFrame>
      <p:sp>
        <p:nvSpPr>
          <p:cNvPr id="5" name="Text 1"/>
          <p:cNvSpPr/>
          <p:nvPr/>
        </p:nvSpPr>
        <p:spPr>
          <a:xfrm>
            <a:off x="822960" y="5532120"/>
            <a:ext cx="105156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Как менялся ключевой показатель</a:t>
            </a:r>
            <a:endParaRPr lang="en-US" sz="1300" dirty="0"/>
          </a:p>
        </p:txBody>
      </p:sp>
      <p:sp>
        <p:nvSpPr>
          <p:cNvPr id="6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ОТЧЁТ ПО КАМПАНИИ</a:t>
            </a:r>
            <a:endParaRPr lang="en-US" sz="900" dirty="0"/>
          </a:p>
        </p:txBody>
      </p:sp>
      <p:sp>
        <p:nvSpPr>
          <p:cNvPr id="7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03 / 08</a:t>
            </a:r>
            <a:endParaRPr lang="en-US" sz="900" dirty="0"/>
          </a:p>
        </p:txBody>
      </p:sp>
      <p:sp>
        <p:nvSpPr>
          <p:cNvPr id="8" name="Shape 4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94A3B8">
              <a:alpha val="22000"/>
            </a:srgbClr>
          </a:solidFill>
          <a:ln/>
        </p:spPr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90B1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F8FA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План и факт</a:t>
            </a:r>
            <a:endParaRPr lang="en-US" sz="3000" dirty="0"/>
          </a:p>
        </p:txBody>
      </p:sp>
      <p:sp>
        <p:nvSpPr>
          <p:cNvPr id="4" name="Shape 1"/>
          <p:cNvSpPr/>
          <p:nvPr/>
        </p:nvSpPr>
        <p:spPr>
          <a:xfrm>
            <a:off x="822960" y="2286000"/>
            <a:ext cx="5029200" cy="3657600"/>
          </a:xfrm>
          <a:prstGeom prst="roundRect">
            <a:avLst>
              <a:gd name="adj" fmla="val 2000"/>
            </a:avLst>
          </a:prstGeom>
          <a:solidFill>
            <a:srgbClr val="121722"/>
          </a:solidFill>
          <a:ln/>
        </p:spPr>
      </p:sp>
      <p:sp>
        <p:nvSpPr>
          <p:cNvPr id="5" name="Text 2"/>
          <p:cNvSpPr/>
          <p:nvPr/>
        </p:nvSpPr>
        <p:spPr>
          <a:xfrm>
            <a:off x="1143000" y="2514600"/>
            <a:ext cx="43891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Как сейчас</a:t>
            </a:r>
            <a:endParaRPr lang="en-US" sz="1700" dirty="0"/>
          </a:p>
        </p:txBody>
      </p:sp>
      <p:sp>
        <p:nvSpPr>
          <p:cNvPr id="6" name="Text 3"/>
          <p:cNvSpPr/>
          <p:nvPr/>
        </p:nvSpPr>
        <p:spPr>
          <a:xfrm>
            <a:off x="1143000" y="31089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F8FA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Что происходит сегодня</a:t>
            </a:r>
            <a:endParaRPr lang="en-US" sz="1350" dirty="0"/>
          </a:p>
        </p:txBody>
      </p:sp>
      <p:sp>
        <p:nvSpPr>
          <p:cNvPr id="7" name="Text 4"/>
          <p:cNvSpPr/>
          <p:nvPr/>
        </p:nvSpPr>
        <p:spPr>
          <a:xfrm>
            <a:off x="1143000" y="40233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F8FA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Чего это стоит</a:t>
            </a:r>
            <a:endParaRPr lang="en-US" sz="1350" dirty="0"/>
          </a:p>
        </p:txBody>
      </p:sp>
      <p:sp>
        <p:nvSpPr>
          <p:cNvPr id="8" name="Text 5"/>
          <p:cNvSpPr/>
          <p:nvPr/>
        </p:nvSpPr>
        <p:spPr>
          <a:xfrm>
            <a:off x="1143000" y="49377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F8FA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Почему так сложилось</a:t>
            </a:r>
            <a:endParaRPr lang="en-US" sz="1350" dirty="0"/>
          </a:p>
        </p:txBody>
      </p:sp>
      <p:sp>
        <p:nvSpPr>
          <p:cNvPr id="9" name="Shape 6"/>
          <p:cNvSpPr/>
          <p:nvPr/>
        </p:nvSpPr>
        <p:spPr>
          <a:xfrm>
            <a:off x="6309360" y="2286000"/>
            <a:ext cx="5029200" cy="3657600"/>
          </a:xfrm>
          <a:prstGeom prst="roundRect">
            <a:avLst>
              <a:gd name="adj" fmla="val 2000"/>
            </a:avLst>
          </a:prstGeom>
          <a:solidFill>
            <a:srgbClr val="121722"/>
          </a:solidFill>
          <a:ln/>
        </p:spPr>
      </p:sp>
      <p:sp>
        <p:nvSpPr>
          <p:cNvPr id="10" name="Text 7"/>
          <p:cNvSpPr/>
          <p:nvPr/>
        </p:nvSpPr>
        <p:spPr>
          <a:xfrm>
            <a:off x="6629400" y="2514600"/>
            <a:ext cx="43891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60A5F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Как будет</a:t>
            </a:r>
            <a:endParaRPr lang="en-US" sz="1700" dirty="0"/>
          </a:p>
        </p:txBody>
      </p:sp>
      <p:sp>
        <p:nvSpPr>
          <p:cNvPr id="11" name="Text 8"/>
          <p:cNvSpPr/>
          <p:nvPr/>
        </p:nvSpPr>
        <p:spPr>
          <a:xfrm>
            <a:off x="6629400" y="31089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F8FA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Что изменится</a:t>
            </a:r>
            <a:endParaRPr lang="en-US" sz="1350" dirty="0"/>
          </a:p>
        </p:txBody>
      </p:sp>
      <p:sp>
        <p:nvSpPr>
          <p:cNvPr id="12" name="Text 9"/>
          <p:cNvSpPr/>
          <p:nvPr/>
        </p:nvSpPr>
        <p:spPr>
          <a:xfrm>
            <a:off x="6629400" y="40233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F8FA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Что это даёт в цифрах</a:t>
            </a:r>
            <a:endParaRPr lang="en-US" sz="1350" dirty="0"/>
          </a:p>
        </p:txBody>
      </p:sp>
      <p:sp>
        <p:nvSpPr>
          <p:cNvPr id="13" name="Text 10"/>
          <p:cNvSpPr/>
          <p:nvPr/>
        </p:nvSpPr>
        <p:spPr>
          <a:xfrm>
            <a:off x="6629400" y="49377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F8FA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Когда будет видно</a:t>
            </a:r>
            <a:endParaRPr lang="en-US" sz="1350" dirty="0"/>
          </a:p>
        </p:txBody>
      </p:sp>
      <p:sp>
        <p:nvSpPr>
          <p:cNvPr id="14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ОТЧЁТ ПО КАМПАНИИ</a:t>
            </a:r>
            <a:endParaRPr lang="en-US" sz="900" dirty="0"/>
          </a:p>
        </p:txBody>
      </p:sp>
      <p:sp>
        <p:nvSpPr>
          <p:cNvPr id="15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04 / 08</a:t>
            </a:r>
            <a:endParaRPr lang="en-US" sz="900" dirty="0"/>
          </a:p>
        </p:txBody>
      </p:sp>
      <p:sp>
        <p:nvSpPr>
          <p:cNvPr id="16" name="Shape 13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94A3B8">
              <a:alpha val="22000"/>
            </a:srgbClr>
          </a:solidFill>
          <a:ln/>
        </p:spPr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90B1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5943600" cy="2377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400" b="1" dirty="0">
                <a:solidFill>
                  <a:srgbClr val="F8FA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сработало</a:t>
            </a:r>
            <a:endParaRPr lang="en-US" sz="3400" dirty="0"/>
          </a:p>
        </p:txBody>
      </p:sp>
      <p:sp>
        <p:nvSpPr>
          <p:cNvPr id="4" name="Shape 1"/>
          <p:cNvSpPr/>
          <p:nvPr/>
        </p:nvSpPr>
        <p:spPr>
          <a:xfrm>
            <a:off x="7223760" y="1051560"/>
            <a:ext cx="36576" cy="3931920"/>
          </a:xfrm>
          <a:prstGeom prst="rect">
            <a:avLst/>
          </a:prstGeom>
          <a:solidFill>
            <a:srgbClr val="60A5FA"/>
          </a:solidFill>
          <a:ln/>
        </p:spPr>
      </p:sp>
      <p:sp>
        <p:nvSpPr>
          <p:cNvPr id="5" name="Text 2"/>
          <p:cNvSpPr/>
          <p:nvPr/>
        </p:nvSpPr>
        <p:spPr>
          <a:xfrm>
            <a:off x="7452360" y="10515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F8FA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1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7452360" y="13544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7452360" y="24231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F8FA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2</a:t>
            </a:r>
            <a:endParaRPr lang="en-US" sz="1500" dirty="0"/>
          </a:p>
        </p:txBody>
      </p:sp>
      <p:sp>
        <p:nvSpPr>
          <p:cNvPr id="8" name="Text 5"/>
          <p:cNvSpPr/>
          <p:nvPr/>
        </p:nvSpPr>
        <p:spPr>
          <a:xfrm>
            <a:off x="7452360" y="27260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9" name="Text 6"/>
          <p:cNvSpPr/>
          <p:nvPr/>
        </p:nvSpPr>
        <p:spPr>
          <a:xfrm>
            <a:off x="7452360" y="37947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F8FA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3</a:t>
            </a:r>
            <a:endParaRPr lang="en-US" sz="1500" dirty="0"/>
          </a:p>
        </p:txBody>
      </p:sp>
      <p:sp>
        <p:nvSpPr>
          <p:cNvPr id="10" name="Text 7"/>
          <p:cNvSpPr/>
          <p:nvPr/>
        </p:nvSpPr>
        <p:spPr>
          <a:xfrm>
            <a:off x="7452360" y="40976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11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ОТЧЁТ ПО КАМПАНИИ</a:t>
            </a:r>
            <a:endParaRPr lang="en-US" sz="900" dirty="0"/>
          </a:p>
        </p:txBody>
      </p:sp>
      <p:sp>
        <p:nvSpPr>
          <p:cNvPr id="12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05 / 08</a:t>
            </a:r>
            <a:endParaRPr lang="en-US" sz="900" dirty="0"/>
          </a:p>
        </p:txBody>
      </p:sp>
      <p:sp>
        <p:nvSpPr>
          <p:cNvPr id="13" name="Shape 10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94A3B8">
              <a:alpha val="22000"/>
            </a:srgbClr>
          </a:solidFill>
          <a:ln/>
        </p:spPr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90B1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5943600" cy="2377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400" b="1" dirty="0">
                <a:solidFill>
                  <a:srgbClr val="F8FA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не сработало</a:t>
            </a:r>
            <a:endParaRPr lang="en-US" sz="3400" dirty="0"/>
          </a:p>
        </p:txBody>
      </p:sp>
      <p:sp>
        <p:nvSpPr>
          <p:cNvPr id="4" name="Shape 1"/>
          <p:cNvSpPr/>
          <p:nvPr/>
        </p:nvSpPr>
        <p:spPr>
          <a:xfrm>
            <a:off x="7223760" y="1051560"/>
            <a:ext cx="36576" cy="3931920"/>
          </a:xfrm>
          <a:prstGeom prst="rect">
            <a:avLst/>
          </a:prstGeom>
          <a:solidFill>
            <a:srgbClr val="60A5FA"/>
          </a:solidFill>
          <a:ln/>
        </p:spPr>
      </p:sp>
      <p:sp>
        <p:nvSpPr>
          <p:cNvPr id="5" name="Text 2"/>
          <p:cNvSpPr/>
          <p:nvPr/>
        </p:nvSpPr>
        <p:spPr>
          <a:xfrm>
            <a:off x="7452360" y="10515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F8FA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1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7452360" y="13544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7452360" y="24231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F8FA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2</a:t>
            </a:r>
            <a:endParaRPr lang="en-US" sz="1500" dirty="0"/>
          </a:p>
        </p:txBody>
      </p:sp>
      <p:sp>
        <p:nvSpPr>
          <p:cNvPr id="8" name="Text 5"/>
          <p:cNvSpPr/>
          <p:nvPr/>
        </p:nvSpPr>
        <p:spPr>
          <a:xfrm>
            <a:off x="7452360" y="27260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9" name="Text 6"/>
          <p:cNvSpPr/>
          <p:nvPr/>
        </p:nvSpPr>
        <p:spPr>
          <a:xfrm>
            <a:off x="7452360" y="37947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F8FA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3</a:t>
            </a:r>
            <a:endParaRPr lang="en-US" sz="1500" dirty="0"/>
          </a:p>
        </p:txBody>
      </p:sp>
      <p:sp>
        <p:nvSpPr>
          <p:cNvPr id="10" name="Text 7"/>
          <p:cNvSpPr/>
          <p:nvPr/>
        </p:nvSpPr>
        <p:spPr>
          <a:xfrm>
            <a:off x="7452360" y="40976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11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ОТЧЁТ ПО КАМПАНИИ</a:t>
            </a:r>
            <a:endParaRPr lang="en-US" sz="900" dirty="0"/>
          </a:p>
        </p:txBody>
      </p:sp>
      <p:sp>
        <p:nvSpPr>
          <p:cNvPr id="12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06 / 08</a:t>
            </a:r>
            <a:endParaRPr lang="en-US" sz="900" dirty="0"/>
          </a:p>
        </p:txBody>
      </p:sp>
      <p:sp>
        <p:nvSpPr>
          <p:cNvPr id="13" name="Shape 10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94A3B8">
              <a:alpha val="22000"/>
            </a:srgbClr>
          </a:solidFill>
          <a:ln/>
        </p:spPr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90B1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F8FA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делаем дальше</a:t>
            </a:r>
            <a:endParaRPr lang="en-US" sz="3000" dirty="0"/>
          </a:p>
        </p:txBody>
      </p:sp>
      <p:sp>
        <p:nvSpPr>
          <p:cNvPr id="4" name="Shape 1"/>
          <p:cNvSpPr/>
          <p:nvPr/>
        </p:nvSpPr>
        <p:spPr>
          <a:xfrm>
            <a:off x="822960" y="2651760"/>
            <a:ext cx="2468880" cy="45720"/>
          </a:xfrm>
          <a:prstGeom prst="rect">
            <a:avLst/>
          </a:prstGeom>
          <a:solidFill>
            <a:srgbClr val="60A5FA"/>
          </a:solidFill>
          <a:ln/>
        </p:spPr>
      </p:sp>
      <p:sp>
        <p:nvSpPr>
          <p:cNvPr id="5" name="Text 2"/>
          <p:cNvSpPr/>
          <p:nvPr/>
        </p:nvSpPr>
        <p:spPr>
          <a:xfrm>
            <a:off x="822960" y="283464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100" kern="0" dirty="0">
                <a:solidFill>
                  <a:srgbClr val="60A5F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1</a:t>
            </a:r>
            <a:endParaRPr lang="en-US" sz="1100" dirty="0"/>
          </a:p>
        </p:txBody>
      </p:sp>
      <p:sp>
        <p:nvSpPr>
          <p:cNvPr id="6" name="Text 3"/>
          <p:cNvSpPr/>
          <p:nvPr/>
        </p:nvSpPr>
        <p:spPr>
          <a:xfrm>
            <a:off x="822960" y="324612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F8FA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Этап</a:t>
            </a:r>
            <a:endParaRPr lang="en-US" sz="1600" dirty="0"/>
          </a:p>
        </p:txBody>
      </p:sp>
      <p:sp>
        <p:nvSpPr>
          <p:cNvPr id="7" name="Text 4"/>
          <p:cNvSpPr/>
          <p:nvPr/>
        </p:nvSpPr>
        <p:spPr>
          <a:xfrm>
            <a:off x="822960" y="3749040"/>
            <a:ext cx="246888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делаем и что получаем к концу.</a:t>
            </a:r>
            <a:endParaRPr lang="en-US" sz="1150" dirty="0"/>
          </a:p>
        </p:txBody>
      </p:sp>
      <p:sp>
        <p:nvSpPr>
          <p:cNvPr id="8" name="Shape 5"/>
          <p:cNvSpPr/>
          <p:nvPr/>
        </p:nvSpPr>
        <p:spPr>
          <a:xfrm>
            <a:off x="3566160" y="2651760"/>
            <a:ext cx="2468880" cy="45720"/>
          </a:xfrm>
          <a:prstGeom prst="rect">
            <a:avLst/>
          </a:prstGeom>
          <a:solidFill>
            <a:srgbClr val="60A5FA"/>
          </a:solidFill>
          <a:ln/>
        </p:spPr>
      </p:sp>
      <p:sp>
        <p:nvSpPr>
          <p:cNvPr id="9" name="Text 6"/>
          <p:cNvSpPr/>
          <p:nvPr/>
        </p:nvSpPr>
        <p:spPr>
          <a:xfrm>
            <a:off x="3566160" y="283464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100" kern="0" dirty="0">
                <a:solidFill>
                  <a:srgbClr val="60A5F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2</a:t>
            </a:r>
            <a:endParaRPr lang="en-US" sz="1100" dirty="0"/>
          </a:p>
        </p:txBody>
      </p:sp>
      <p:sp>
        <p:nvSpPr>
          <p:cNvPr id="10" name="Text 7"/>
          <p:cNvSpPr/>
          <p:nvPr/>
        </p:nvSpPr>
        <p:spPr>
          <a:xfrm>
            <a:off x="3566160" y="324612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F8FA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Этап</a:t>
            </a:r>
            <a:endParaRPr lang="en-US" sz="1600" dirty="0"/>
          </a:p>
        </p:txBody>
      </p:sp>
      <p:sp>
        <p:nvSpPr>
          <p:cNvPr id="11" name="Text 8"/>
          <p:cNvSpPr/>
          <p:nvPr/>
        </p:nvSpPr>
        <p:spPr>
          <a:xfrm>
            <a:off x="3566160" y="3749040"/>
            <a:ext cx="246888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делаем и что получаем к концу.</a:t>
            </a:r>
            <a:endParaRPr lang="en-US" sz="1150" dirty="0"/>
          </a:p>
        </p:txBody>
      </p:sp>
      <p:sp>
        <p:nvSpPr>
          <p:cNvPr id="12" name="Shape 9"/>
          <p:cNvSpPr/>
          <p:nvPr/>
        </p:nvSpPr>
        <p:spPr>
          <a:xfrm>
            <a:off x="6309360" y="2651760"/>
            <a:ext cx="2468880" cy="45720"/>
          </a:xfrm>
          <a:prstGeom prst="rect">
            <a:avLst/>
          </a:prstGeom>
          <a:solidFill>
            <a:srgbClr val="60A5FA"/>
          </a:solidFill>
          <a:ln/>
        </p:spPr>
      </p:sp>
      <p:sp>
        <p:nvSpPr>
          <p:cNvPr id="13" name="Text 10"/>
          <p:cNvSpPr/>
          <p:nvPr/>
        </p:nvSpPr>
        <p:spPr>
          <a:xfrm>
            <a:off x="6309360" y="283464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100" kern="0" dirty="0">
                <a:solidFill>
                  <a:srgbClr val="60A5F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3</a:t>
            </a:r>
            <a:endParaRPr lang="en-US" sz="1100" dirty="0"/>
          </a:p>
        </p:txBody>
      </p:sp>
      <p:sp>
        <p:nvSpPr>
          <p:cNvPr id="14" name="Text 11"/>
          <p:cNvSpPr/>
          <p:nvPr/>
        </p:nvSpPr>
        <p:spPr>
          <a:xfrm>
            <a:off x="6309360" y="324612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F8FA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Этап</a:t>
            </a:r>
            <a:endParaRPr lang="en-US" sz="1600" dirty="0"/>
          </a:p>
        </p:txBody>
      </p:sp>
      <p:sp>
        <p:nvSpPr>
          <p:cNvPr id="15" name="Text 12"/>
          <p:cNvSpPr/>
          <p:nvPr/>
        </p:nvSpPr>
        <p:spPr>
          <a:xfrm>
            <a:off x="6309360" y="3749040"/>
            <a:ext cx="246888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делаем и что получаем к концу.</a:t>
            </a:r>
            <a:endParaRPr lang="en-US" sz="1150" dirty="0"/>
          </a:p>
        </p:txBody>
      </p:sp>
      <p:sp>
        <p:nvSpPr>
          <p:cNvPr id="16" name="Shape 13"/>
          <p:cNvSpPr/>
          <p:nvPr/>
        </p:nvSpPr>
        <p:spPr>
          <a:xfrm>
            <a:off x="9052560" y="2651760"/>
            <a:ext cx="2468880" cy="45720"/>
          </a:xfrm>
          <a:prstGeom prst="rect">
            <a:avLst/>
          </a:prstGeom>
          <a:solidFill>
            <a:srgbClr val="60A5FA"/>
          </a:solidFill>
          <a:ln/>
        </p:spPr>
      </p:sp>
      <p:sp>
        <p:nvSpPr>
          <p:cNvPr id="17" name="Text 14"/>
          <p:cNvSpPr/>
          <p:nvPr/>
        </p:nvSpPr>
        <p:spPr>
          <a:xfrm>
            <a:off x="9052560" y="283464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100" kern="0" dirty="0">
                <a:solidFill>
                  <a:srgbClr val="60A5F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4</a:t>
            </a:r>
            <a:endParaRPr lang="en-US" sz="1100" dirty="0"/>
          </a:p>
        </p:txBody>
      </p:sp>
      <p:sp>
        <p:nvSpPr>
          <p:cNvPr id="18" name="Text 15"/>
          <p:cNvSpPr/>
          <p:nvPr/>
        </p:nvSpPr>
        <p:spPr>
          <a:xfrm>
            <a:off x="9052560" y="324612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F8FA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Этап</a:t>
            </a:r>
            <a:endParaRPr lang="en-US" sz="1600" dirty="0"/>
          </a:p>
        </p:txBody>
      </p:sp>
      <p:sp>
        <p:nvSpPr>
          <p:cNvPr id="19" name="Text 16"/>
          <p:cNvSpPr/>
          <p:nvPr/>
        </p:nvSpPr>
        <p:spPr>
          <a:xfrm>
            <a:off x="9052560" y="3749040"/>
            <a:ext cx="246888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делаем и что получаем к концу.</a:t>
            </a:r>
            <a:endParaRPr lang="en-US" sz="1150" dirty="0"/>
          </a:p>
        </p:txBody>
      </p:sp>
      <p:sp>
        <p:nvSpPr>
          <p:cNvPr id="20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ОТЧЁТ ПО КАМПАНИИ</a:t>
            </a:r>
            <a:endParaRPr lang="en-US" sz="900" dirty="0"/>
          </a:p>
        </p:txBody>
      </p:sp>
      <p:sp>
        <p:nvSpPr>
          <p:cNvPr id="21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07 / 08</a:t>
            </a:r>
            <a:endParaRPr lang="en-US" sz="900" dirty="0"/>
          </a:p>
        </p:txBody>
      </p:sp>
      <p:sp>
        <p:nvSpPr>
          <p:cNvPr id="22" name="Shape 19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94A3B8">
              <a:alpha val="22000"/>
            </a:srgbClr>
          </a:solidFill>
          <a:ln/>
        </p:spPr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90B1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82880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F8FA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Решения от вас</a:t>
            </a:r>
            <a:endParaRPr lang="en-US" sz="4000" dirty="0"/>
          </a:p>
        </p:txBody>
      </p:sp>
      <p:sp>
        <p:nvSpPr>
          <p:cNvPr id="4" name="Text 1"/>
          <p:cNvSpPr/>
          <p:nvPr/>
        </p:nvSpPr>
        <p:spPr>
          <a:xfrm>
            <a:off x="822960" y="3108960"/>
            <a:ext cx="86868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нужно согласовать клиенту</a:t>
            </a:r>
            <a:endParaRPr lang="en-US" sz="1700" dirty="0"/>
          </a:p>
        </p:txBody>
      </p:sp>
      <p:sp>
        <p:nvSpPr>
          <p:cNvPr id="5" name="Shape 2"/>
          <p:cNvSpPr/>
          <p:nvPr/>
        </p:nvSpPr>
        <p:spPr>
          <a:xfrm>
            <a:off x="822960" y="4754880"/>
            <a:ext cx="3108960" cy="685800"/>
          </a:xfrm>
          <a:prstGeom prst="roundRect">
            <a:avLst>
              <a:gd name="adj" fmla="val 16000"/>
            </a:avLst>
          </a:prstGeom>
          <a:solidFill>
            <a:srgbClr val="60A5FA"/>
          </a:solidFill>
          <a:ln/>
        </p:spPr>
      </p:sp>
      <p:sp>
        <p:nvSpPr>
          <p:cNvPr id="6" name="Text 3"/>
          <p:cNvSpPr/>
          <p:nvPr/>
        </p:nvSpPr>
        <p:spPr>
          <a:xfrm>
            <a:off x="822960" y="4754880"/>
            <a:ext cx="310896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090B1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Следующий шаг</a:t>
            </a:r>
            <a:endParaRPr lang="en-US" sz="1500" dirty="0"/>
          </a:p>
        </p:txBody>
      </p:sp>
      <p:sp>
        <p:nvSpPr>
          <p:cNvPr id="7" name="Text 4"/>
          <p:cNvSpPr/>
          <p:nvPr/>
        </p:nvSpPr>
        <p:spPr>
          <a:xfrm>
            <a:off x="822960" y="5669280"/>
            <a:ext cx="7315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почта · телефон · сайт</a:t>
            </a:r>
            <a:endParaRPr lang="en-US" sz="1200" dirty="0"/>
          </a:p>
        </p:txBody>
      </p:sp>
      <p:sp>
        <p:nvSpPr>
          <p:cNvPr id="8" name="Text 5"/>
          <p:cNvSpPr/>
          <p:nvPr/>
        </p:nvSpPr>
        <p:spPr>
          <a:xfrm>
            <a:off x="11430000" y="6355080"/>
            <a:ext cx="5486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</a:t>
            </a:r>
            <a:endParaRPr lang="en-US" sz="1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Отчёт по кампании</dc:title>
  <dc:subject>PptxGenJS Presentation</dc:subject>
  <dc:creator>Импрезо</dc:creator>
  <cp:lastModifiedBy>Импрезо</cp:lastModifiedBy>
  <cp:revision>1</cp:revision>
  <dcterms:created xsi:type="dcterms:W3CDTF">2026-09-05T13:59:05Z</dcterms:created>
  <dcterms:modified xsi:type="dcterms:W3CDTF">2026-09-05T13:59:05Z</dcterms:modified>
</cp:coreProperties>
</file>