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charts/chart12.xml" ContentType="application/vnd.openxmlformats-officedocument.drawingml.chart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charts/_rels/chart12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12.xlsx"/></Relationships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Данные</c:v>
                </c:pt>
              </c:strCache>
            </c:strRef>
          </c:tx>
          <c:spPr>
            <a:solidFill>
              <a:srgbClr val="A7BAFF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100" u="none">
                    <a:solidFill>
                      <a:srgbClr val="0A0A0A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dPt>
            <c:idx val="0"/>
            <c:invertIfNegative val="0"/>
            <c:bubble3D val="0"/>
            <c:spPr>
              <a:solidFill>
                <a:srgbClr val="A7BAFF"/>
              </a:solidFill>
              <a:effectLst/>
            </c:spPr>
          </c:dPt>
          <c:dPt>
            <c:idx val="1"/>
            <c:invertIfNegative val="0"/>
            <c:bubble3D val="0"/>
            <c:spPr>
              <a:solidFill>
                <a:srgbClr val="A7BAFF"/>
              </a:solidFill>
              <a:effectLst/>
            </c:spPr>
          </c:dPt>
          <c:dPt>
            <c:idx val="2"/>
            <c:invertIfNegative val="0"/>
            <c:bubble3D val="0"/>
            <c:spPr>
              <a:solidFill>
                <a:srgbClr val="A7BAFF"/>
              </a:solidFill>
              <a:effectLst/>
            </c:spPr>
          </c:dPt>
          <c:dPt>
            <c:idx val="3"/>
            <c:invertIfNegative val="0"/>
            <c:bubble3D val="0"/>
            <c:spPr>
              <a:solidFill>
                <a:srgbClr val="2D5BFF"/>
              </a:solidFill>
              <a:effectLst/>
            </c:spPr>
          </c:dPt>
          <c:cat>
            <c:multiLvlStrRef>
              <c:f>Sheet1!$A$2:$A$5</c:f>
              <c:multiLvlStrCache>
                <c:ptCount val="4"/>
                <c:lvl>
                  <c:pt idx="0">
                    <c:v>Период 1</c:v>
                  </c:pt>
                  <c:pt idx="1">
                    <c:v>Период 2</c:v>
                  </c:pt>
                  <c:pt idx="2">
                    <c:v>Период 3</c:v>
                  </c:pt>
                  <c:pt idx="3">
                    <c:v>Период 4</c:v>
                  </c:pt>
                </c:lvl>
              </c:multiLvlStrCache>
            </c:multiLvl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20</c:v>
                </c:pt>
                <c:pt idx="1">
                  <c:v>35</c:v>
                </c:pt>
                <c:pt idx="2">
                  <c:v>50</c:v>
                </c:pt>
                <c:pt idx="3">
                  <c:v>65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1100" u="none">
                  <a:solidFill>
                    <a:srgbClr val="0A0A0A"/>
                  </a:solidFill>
                  <a:latin typeface="Arial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6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noFill/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717171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spPr>
          <a:ln w="12700" cap="flat">
            <a:noFill/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717171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</c:chart>
  <c:spPr>
    <a:noFill/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Сумма, срок, окупаемость, доля в общем бюджете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Разбивка по статьям, без общих слов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Что изменится, если утвердят и если нет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Когда вложения начнут отбиваться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Что может пойти не так и что предусмотрено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Конкретное решение и срок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12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0A0A0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Защита бюджета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397764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Направление, период, ответственный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2D5BFF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0A0A0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Сколько просим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377440"/>
            <a:ext cx="4572000" cy="3657600"/>
          </a:xfrm>
          <a:prstGeom prst="roundRect">
            <a:avLst>
              <a:gd name="adj" fmla="val 2000"/>
            </a:avLst>
          </a:prstGeom>
          <a:solidFill>
            <a:srgbClr val="F2F2F2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3200400"/>
            <a:ext cx="39319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200" b="1" dirty="0">
                <a:solidFill>
                  <a:srgbClr val="2D5B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7200" dirty="0"/>
          </a:p>
        </p:txBody>
      </p:sp>
      <p:sp>
        <p:nvSpPr>
          <p:cNvPr id="6" name="Text 3"/>
          <p:cNvSpPr/>
          <p:nvPr/>
        </p:nvSpPr>
        <p:spPr>
          <a:xfrm>
            <a:off x="1143000" y="4526280"/>
            <a:ext cx="393192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1143000" y="5230368"/>
            <a:ext cx="3931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2D5B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5650992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F2F2F2"/>
          </a:solidFill>
          <a:ln/>
        </p:spPr>
      </p:sp>
      <p:sp>
        <p:nvSpPr>
          <p:cNvPr id="9" name="Text 6"/>
          <p:cNvSpPr/>
          <p:nvPr/>
        </p:nvSpPr>
        <p:spPr>
          <a:xfrm>
            <a:off x="5925312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0A0A0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5925312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5925312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2D5B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636508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F2F2F2"/>
          </a:solidFill>
          <a:ln/>
        </p:spPr>
      </p:sp>
      <p:sp>
        <p:nvSpPr>
          <p:cNvPr id="13" name="Text 10"/>
          <p:cNvSpPr/>
          <p:nvPr/>
        </p:nvSpPr>
        <p:spPr>
          <a:xfrm>
            <a:off x="8910828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0A0A0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3000" dirty="0"/>
          </a:p>
        </p:txBody>
      </p:sp>
      <p:sp>
        <p:nvSpPr>
          <p:cNvPr id="14" name="Text 11"/>
          <p:cNvSpPr/>
          <p:nvPr/>
        </p:nvSpPr>
        <p:spPr>
          <a:xfrm>
            <a:off x="8910828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8910828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2D5B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6" name="Shape 13"/>
          <p:cNvSpPr/>
          <p:nvPr/>
        </p:nvSpPr>
        <p:spPr>
          <a:xfrm>
            <a:off x="5650992" y="4334256"/>
            <a:ext cx="5715000" cy="1700784"/>
          </a:xfrm>
          <a:prstGeom prst="roundRect">
            <a:avLst>
              <a:gd name="adj" fmla="val 4301"/>
            </a:avLst>
          </a:prstGeom>
          <a:solidFill>
            <a:srgbClr val="F2F2F2"/>
          </a:solidFill>
          <a:ln/>
        </p:spPr>
      </p:sp>
      <p:sp>
        <p:nvSpPr>
          <p:cNvPr id="17" name="Text 14"/>
          <p:cNvSpPr/>
          <p:nvPr/>
        </p:nvSpPr>
        <p:spPr>
          <a:xfrm>
            <a:off x="5925312" y="4498848"/>
            <a:ext cx="5166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0A0A0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3000" dirty="0"/>
          </a:p>
        </p:txBody>
      </p:sp>
      <p:sp>
        <p:nvSpPr>
          <p:cNvPr id="18" name="Text 15"/>
          <p:cNvSpPr/>
          <p:nvPr/>
        </p:nvSpPr>
        <p:spPr>
          <a:xfrm>
            <a:off x="5925312" y="5157216"/>
            <a:ext cx="51663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5925312" y="5696712"/>
            <a:ext cx="5166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2D5B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ЗАЩИТА БЮДЖЕТА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/ 07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17171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0A0A0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На что именно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2D5BFF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ЗАЩИТА БЮДЖЕТА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/ 07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17171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0A0A0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 бюджетом и без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F2F2F2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сейчас</a:t>
            </a:r>
            <a:endParaRPr lang="en-US" sz="1700" dirty="0"/>
          </a:p>
        </p:txBody>
      </p:sp>
      <p:sp>
        <p:nvSpPr>
          <p:cNvPr id="6" name="Text 3"/>
          <p:cNvSpPr/>
          <p:nvPr/>
        </p:nvSpPr>
        <p:spPr>
          <a:xfrm>
            <a:off x="11430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происходит сегодня</a:t>
            </a:r>
            <a:endParaRPr lang="en-US" sz="1350" dirty="0"/>
          </a:p>
        </p:txBody>
      </p:sp>
      <p:sp>
        <p:nvSpPr>
          <p:cNvPr id="7" name="Text 4"/>
          <p:cNvSpPr/>
          <p:nvPr/>
        </p:nvSpPr>
        <p:spPr>
          <a:xfrm>
            <a:off x="11430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Чего это стоит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11430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Почему так сложилось</a:t>
            </a:r>
            <a:endParaRPr lang="en-US" sz="1350" dirty="0"/>
          </a:p>
        </p:txBody>
      </p:sp>
      <p:sp>
        <p:nvSpPr>
          <p:cNvPr id="9" name="Shape 6"/>
          <p:cNvSpPr/>
          <p:nvPr/>
        </p:nvSpPr>
        <p:spPr>
          <a:xfrm>
            <a:off x="63093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F2F2F2"/>
          </a:solidFill>
          <a:ln/>
        </p:spPr>
      </p:sp>
      <p:sp>
        <p:nvSpPr>
          <p:cNvPr id="10" name="Text 7"/>
          <p:cNvSpPr/>
          <p:nvPr/>
        </p:nvSpPr>
        <p:spPr>
          <a:xfrm>
            <a:off x="66294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2D5B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будет</a:t>
            </a:r>
            <a:endParaRPr lang="en-US" sz="1700" dirty="0"/>
          </a:p>
        </p:txBody>
      </p:sp>
      <p:sp>
        <p:nvSpPr>
          <p:cNvPr id="11" name="Text 8"/>
          <p:cNvSpPr/>
          <p:nvPr/>
        </p:nvSpPr>
        <p:spPr>
          <a:xfrm>
            <a:off x="66294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изменится</a:t>
            </a:r>
            <a:endParaRPr lang="en-US" sz="1350" dirty="0"/>
          </a:p>
        </p:txBody>
      </p:sp>
      <p:sp>
        <p:nvSpPr>
          <p:cNvPr id="12" name="Text 9"/>
          <p:cNvSpPr/>
          <p:nvPr/>
        </p:nvSpPr>
        <p:spPr>
          <a:xfrm>
            <a:off x="66294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это даёт в цифрах</a:t>
            </a:r>
            <a:endParaRPr lang="en-US" sz="1350" dirty="0"/>
          </a:p>
        </p:txBody>
      </p:sp>
      <p:sp>
        <p:nvSpPr>
          <p:cNvPr id="13" name="Text 10"/>
          <p:cNvSpPr/>
          <p:nvPr/>
        </p:nvSpPr>
        <p:spPr>
          <a:xfrm>
            <a:off x="66294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Когда будет видно</a:t>
            </a:r>
            <a:endParaRPr lang="en-US" sz="1350" dirty="0"/>
          </a:p>
        </p:txBody>
      </p:sp>
      <p:sp>
        <p:nvSpPr>
          <p:cNvPr id="14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ЗАЩИТА БЮДЖЕТА</a:t>
            </a:r>
            <a:endParaRPr lang="en-US" sz="900" dirty="0"/>
          </a:p>
        </p:txBody>
      </p:sp>
      <p:sp>
        <p:nvSpPr>
          <p:cNvPr id="15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 / 07</a:t>
            </a:r>
            <a:endParaRPr lang="en-US" sz="900" dirty="0"/>
          </a:p>
        </p:txBody>
      </p:sp>
      <p:sp>
        <p:nvSpPr>
          <p:cNvPr id="16" name="Shape 13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17171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0A0A0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Возврат по кварталам</a:t>
            </a:r>
            <a:endParaRPr lang="en-US" sz="3000" dirty="0"/>
          </a:p>
        </p:txBody>
      </p:sp>
      <p:graphicFrame>
        <p:nvGraphicFramePr>
          <p:cNvPr id="4" name="Chart 0" descr=""/>
          <p:cNvGraphicFramePr/>
          <p:nvPr/>
        </p:nvGraphicFramePr>
        <p:xfrm>
          <a:off x="822960" y="2286000"/>
          <a:ext cx="10515600" cy="329184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5" name="Text 1"/>
          <p:cNvSpPr/>
          <p:nvPr/>
        </p:nvSpPr>
        <p:spPr>
          <a:xfrm>
            <a:off x="822960" y="5532120"/>
            <a:ext cx="10515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Когда вложения начнут отбиваться</a:t>
            </a:r>
            <a:endParaRPr lang="en-US" sz="1300" dirty="0"/>
          </a:p>
        </p:txBody>
      </p:sp>
      <p:sp>
        <p:nvSpPr>
          <p:cNvPr id="6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ЗАЩИТА БЮДЖЕТА</a:t>
            </a:r>
            <a:endParaRPr lang="en-US" sz="900" dirty="0"/>
          </a:p>
        </p:txBody>
      </p:sp>
      <p:sp>
        <p:nvSpPr>
          <p:cNvPr id="7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 / 07</a:t>
            </a:r>
            <a:endParaRPr lang="en-US" sz="900" dirty="0"/>
          </a:p>
        </p:txBody>
      </p:sp>
      <p:sp>
        <p:nvSpPr>
          <p:cNvPr id="8" name="Shape 4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17171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0A0A0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Риски и как их снимаем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2D5BFF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ЗАЩИТА БЮДЖЕТА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 / 07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17171">
              <a:alpha val="22000"/>
            </a:srgbClr>
          </a:solidFill>
          <a:ln/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A0A0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Что нужно утвердить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Конкретное решение и срок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2D5BFF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Защита бюджета</dc:title>
  <dc:subject>PptxGenJS Presentation</dc:subject>
  <dc:creator>Импрезо</dc:creator>
  <cp:lastModifiedBy>Импрезо</cp:lastModifiedBy>
  <cp:revision>1</cp:revision>
  <dcterms:created xsi:type="dcterms:W3CDTF">2026-09-05T08:09:04Z</dcterms:created>
  <dcterms:modified xsi:type="dcterms:W3CDTF">2026-09-05T08:09:04Z</dcterms:modified>
</cp:coreProperties>
</file>