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charts/chart77.xml" ContentType="application/vnd.openxmlformats-officedocument.drawingml.chart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charts/_rels/chart77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77.xlsx"/></Relationships>
</file>

<file path=ppt/charts/chart7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Данные</c:v>
                </c:pt>
              </c:strCache>
            </c:strRef>
          </c:tx>
          <c:spPr>
            <a:solidFill>
              <a:srgbClr val="6B2D12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100" u="none">
                    <a:solidFill>
                      <a:srgbClr val="FFFFFF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dPt>
            <c:idx val="0"/>
            <c:invertIfNegative val="0"/>
            <c:bubble3D val="0"/>
            <c:spPr>
              <a:solidFill>
                <a:srgbClr val="6B2D12"/>
              </a:solidFill>
              <a:effectLst/>
            </c:spPr>
          </c:dPt>
          <c:dPt>
            <c:idx val="1"/>
            <c:invertIfNegative val="0"/>
            <c:bubble3D val="0"/>
            <c:spPr>
              <a:solidFill>
                <a:srgbClr val="6B2D12"/>
              </a:solidFill>
              <a:effectLst/>
            </c:spPr>
          </c:dPt>
          <c:dPt>
            <c:idx val="2"/>
            <c:invertIfNegative val="0"/>
            <c:bubble3D val="0"/>
            <c:spPr>
              <a:solidFill>
                <a:srgbClr val="6B2D12"/>
              </a:solidFill>
              <a:effectLst/>
            </c:spPr>
          </c:dPt>
          <c:dPt>
            <c:idx val="3"/>
            <c:invertIfNegative val="0"/>
            <c:bubble3D val="0"/>
            <c:spPr>
              <a:solidFill>
                <a:srgbClr val="FF6B2C"/>
              </a:solidFill>
              <a:effectLst/>
            </c:spPr>
          </c:dPt>
          <c:cat>
            <c:multiLvlStrRef>
              <c:f>Sheet1!$A$2:$A$5</c:f>
              <c:multiLvlStrCache>
                <c:ptCount val="4"/>
                <c:lvl>
                  <c:pt idx="0">
                    <c:v>Период 1</c:v>
                  </c:pt>
                  <c:pt idx="1">
                    <c:v>Период 2</c:v>
                  </c:pt>
                  <c:pt idx="2">
                    <c:v>Период 3</c:v>
                  </c:pt>
                  <c:pt idx="3">
                    <c:v>Период 4</c:v>
                  </c:pt>
                </c:lvl>
              </c:multiLvlStrCache>
            </c:multiLvl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20</c:v>
                </c:pt>
                <c:pt idx="1">
                  <c:v>35</c:v>
                </c:pt>
                <c:pt idx="2">
                  <c:v>50</c:v>
                </c:pt>
                <c:pt idx="3">
                  <c:v>65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100" u="none">
                  <a:solidFill>
                    <a:srgbClr val="FFFFFF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6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949494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949494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Проблема, цель и что именно проверяли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Метод по шагам: что делали и в каком порядке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Результаты числами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Главная закономерность на графике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доказано, а что осталось за рамками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Контакты и благодарности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77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Тема работы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Тема, автор, научный руководитель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FF6B2C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Задача исследования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FF6B2C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РАБОТЫ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9494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Как исследовали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743200"/>
            <a:ext cx="2320290" cy="2194560"/>
          </a:xfrm>
          <a:prstGeom prst="roundRect">
            <a:avLst>
              <a:gd name="adj" fmla="val 3333"/>
            </a:avLst>
          </a:prstGeom>
          <a:solidFill>
            <a:srgbClr val="0D0D0D"/>
          </a:solidFill>
          <a:ln/>
        </p:spPr>
      </p:sp>
      <p:sp>
        <p:nvSpPr>
          <p:cNvPr id="5" name="Text 2"/>
          <p:cNvSpPr/>
          <p:nvPr/>
        </p:nvSpPr>
        <p:spPr>
          <a:xfrm>
            <a:off x="1024128" y="2907792"/>
            <a:ext cx="1917954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FF6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200" dirty="0"/>
          </a:p>
        </p:txBody>
      </p:sp>
      <p:sp>
        <p:nvSpPr>
          <p:cNvPr id="6" name="Text 3"/>
          <p:cNvSpPr/>
          <p:nvPr/>
        </p:nvSpPr>
        <p:spPr>
          <a:xfrm>
            <a:off x="1024128" y="3218688"/>
            <a:ext cx="1917954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Шаг 1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1024128" y="3803904"/>
            <a:ext cx="1917954" cy="9509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происходит на этом шаге.</a:t>
            </a:r>
            <a:endParaRPr lang="en-US" sz="1100" dirty="0"/>
          </a:p>
        </p:txBody>
      </p:sp>
      <p:sp>
        <p:nvSpPr>
          <p:cNvPr id="8" name="Shape 5"/>
          <p:cNvSpPr/>
          <p:nvPr/>
        </p:nvSpPr>
        <p:spPr>
          <a:xfrm>
            <a:off x="3234690" y="3739896"/>
            <a:ext cx="228600" cy="201168"/>
          </a:xfrm>
          <a:prstGeom prst="rightArrow">
            <a:avLst/>
          </a:prstGeom>
          <a:solidFill>
            <a:srgbClr val="FF6B2C"/>
          </a:solidFill>
          <a:ln/>
        </p:spPr>
      </p:sp>
      <p:sp>
        <p:nvSpPr>
          <p:cNvPr id="9" name="Shape 6"/>
          <p:cNvSpPr/>
          <p:nvPr/>
        </p:nvSpPr>
        <p:spPr>
          <a:xfrm>
            <a:off x="3554730" y="2743200"/>
            <a:ext cx="2320290" cy="2194560"/>
          </a:xfrm>
          <a:prstGeom prst="roundRect">
            <a:avLst>
              <a:gd name="adj" fmla="val 3333"/>
            </a:avLst>
          </a:prstGeom>
          <a:solidFill>
            <a:srgbClr val="0D0D0D"/>
          </a:solidFill>
          <a:ln/>
        </p:spPr>
      </p:sp>
      <p:sp>
        <p:nvSpPr>
          <p:cNvPr id="10" name="Text 7"/>
          <p:cNvSpPr/>
          <p:nvPr/>
        </p:nvSpPr>
        <p:spPr>
          <a:xfrm>
            <a:off x="3755898" y="2907792"/>
            <a:ext cx="1917954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FF6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3755898" y="3218688"/>
            <a:ext cx="1917954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Шаг 2</a:t>
            </a:r>
            <a:endParaRPr lang="en-US" sz="1600" dirty="0"/>
          </a:p>
        </p:txBody>
      </p:sp>
      <p:sp>
        <p:nvSpPr>
          <p:cNvPr id="12" name="Text 9"/>
          <p:cNvSpPr/>
          <p:nvPr/>
        </p:nvSpPr>
        <p:spPr>
          <a:xfrm>
            <a:off x="3755898" y="3803904"/>
            <a:ext cx="1917954" cy="9509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происходит на этом шаге.</a:t>
            </a:r>
            <a:endParaRPr lang="en-US" sz="1100" dirty="0"/>
          </a:p>
        </p:txBody>
      </p:sp>
      <p:sp>
        <p:nvSpPr>
          <p:cNvPr id="13" name="Shape 10"/>
          <p:cNvSpPr/>
          <p:nvPr/>
        </p:nvSpPr>
        <p:spPr>
          <a:xfrm>
            <a:off x="5966460" y="3739896"/>
            <a:ext cx="228600" cy="201168"/>
          </a:xfrm>
          <a:prstGeom prst="rightArrow">
            <a:avLst/>
          </a:prstGeom>
          <a:solidFill>
            <a:srgbClr val="FF6B2C"/>
          </a:solidFill>
          <a:ln/>
        </p:spPr>
      </p:sp>
      <p:sp>
        <p:nvSpPr>
          <p:cNvPr id="14" name="Shape 11"/>
          <p:cNvSpPr/>
          <p:nvPr/>
        </p:nvSpPr>
        <p:spPr>
          <a:xfrm>
            <a:off x="6286500" y="2743200"/>
            <a:ext cx="2320290" cy="2194560"/>
          </a:xfrm>
          <a:prstGeom prst="roundRect">
            <a:avLst>
              <a:gd name="adj" fmla="val 3333"/>
            </a:avLst>
          </a:prstGeom>
          <a:solidFill>
            <a:srgbClr val="0D0D0D"/>
          </a:solidFill>
          <a:ln/>
        </p:spPr>
      </p:sp>
      <p:sp>
        <p:nvSpPr>
          <p:cNvPr id="15" name="Text 12"/>
          <p:cNvSpPr/>
          <p:nvPr/>
        </p:nvSpPr>
        <p:spPr>
          <a:xfrm>
            <a:off x="6487668" y="2907792"/>
            <a:ext cx="1917954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FF6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6487668" y="3218688"/>
            <a:ext cx="1917954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Шаг 3</a:t>
            </a:r>
            <a:endParaRPr lang="en-US" sz="1600" dirty="0"/>
          </a:p>
        </p:txBody>
      </p:sp>
      <p:sp>
        <p:nvSpPr>
          <p:cNvPr id="17" name="Text 14"/>
          <p:cNvSpPr/>
          <p:nvPr/>
        </p:nvSpPr>
        <p:spPr>
          <a:xfrm>
            <a:off x="6487668" y="3803904"/>
            <a:ext cx="1917954" cy="9509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происходит на этом шаге.</a:t>
            </a:r>
            <a:endParaRPr lang="en-US" sz="1100" dirty="0"/>
          </a:p>
        </p:txBody>
      </p:sp>
      <p:sp>
        <p:nvSpPr>
          <p:cNvPr id="18" name="Shape 15"/>
          <p:cNvSpPr/>
          <p:nvPr/>
        </p:nvSpPr>
        <p:spPr>
          <a:xfrm>
            <a:off x="8698230" y="3739896"/>
            <a:ext cx="228600" cy="201168"/>
          </a:xfrm>
          <a:prstGeom prst="rightArrow">
            <a:avLst/>
          </a:prstGeom>
          <a:solidFill>
            <a:srgbClr val="FF6B2C"/>
          </a:solidFill>
          <a:ln/>
        </p:spPr>
      </p:sp>
      <p:sp>
        <p:nvSpPr>
          <p:cNvPr id="19" name="Shape 16"/>
          <p:cNvSpPr/>
          <p:nvPr/>
        </p:nvSpPr>
        <p:spPr>
          <a:xfrm>
            <a:off x="9018270" y="2743200"/>
            <a:ext cx="2320290" cy="2194560"/>
          </a:xfrm>
          <a:prstGeom prst="roundRect">
            <a:avLst>
              <a:gd name="adj" fmla="val 3333"/>
            </a:avLst>
          </a:prstGeom>
          <a:solidFill>
            <a:srgbClr val="0D0D0D"/>
          </a:solidFill>
          <a:ln/>
        </p:spPr>
      </p:sp>
      <p:sp>
        <p:nvSpPr>
          <p:cNvPr id="20" name="Text 17"/>
          <p:cNvSpPr/>
          <p:nvPr/>
        </p:nvSpPr>
        <p:spPr>
          <a:xfrm>
            <a:off x="9219438" y="2907792"/>
            <a:ext cx="1917954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FF6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200" dirty="0"/>
          </a:p>
        </p:txBody>
      </p:sp>
      <p:sp>
        <p:nvSpPr>
          <p:cNvPr id="21" name="Text 18"/>
          <p:cNvSpPr/>
          <p:nvPr/>
        </p:nvSpPr>
        <p:spPr>
          <a:xfrm>
            <a:off x="9219438" y="3218688"/>
            <a:ext cx="1917954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Шаг 4</a:t>
            </a:r>
            <a:endParaRPr lang="en-US" sz="1600" dirty="0"/>
          </a:p>
        </p:txBody>
      </p:sp>
      <p:sp>
        <p:nvSpPr>
          <p:cNvPr id="22" name="Text 19"/>
          <p:cNvSpPr/>
          <p:nvPr/>
        </p:nvSpPr>
        <p:spPr>
          <a:xfrm>
            <a:off x="9219438" y="3803904"/>
            <a:ext cx="1917954" cy="9509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происходит на этом шаге.</a:t>
            </a:r>
            <a:endParaRPr lang="en-US" sz="1100" dirty="0"/>
          </a:p>
        </p:txBody>
      </p:sp>
      <p:sp>
        <p:nvSpPr>
          <p:cNvPr id="23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РАБОТЫ</a:t>
            </a:r>
            <a:endParaRPr lang="en-US" sz="900" dirty="0"/>
          </a:p>
        </p:txBody>
      </p:sp>
      <p:sp>
        <p:nvSpPr>
          <p:cNvPr id="24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07</a:t>
            </a:r>
            <a:endParaRPr lang="en-US" sz="900" dirty="0"/>
          </a:p>
        </p:txBody>
      </p:sp>
      <p:sp>
        <p:nvSpPr>
          <p:cNvPr id="25" name="Shape 22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9494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Что получилось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0D0D0D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FF6B2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6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0D0D0D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6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0D0D0D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6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0D0D0D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6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РАБОТЫ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07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9494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Данные</a:t>
            </a:r>
            <a:endParaRPr lang="en-US" sz="3000" dirty="0"/>
          </a:p>
        </p:txBody>
      </p:sp>
      <p:graphicFrame>
        <p:nvGraphicFramePr>
          <p:cNvPr id="4" name="Chart 0" descr=""/>
          <p:cNvGraphicFramePr/>
          <p:nvPr/>
        </p:nvGraphicFramePr>
        <p:xfrm>
          <a:off x="822960" y="2286000"/>
          <a:ext cx="10515600" cy="329184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5" name="Text 1"/>
          <p:cNvSpPr/>
          <p:nvPr/>
        </p:nvSpPr>
        <p:spPr>
          <a:xfrm>
            <a:off x="822960" y="5532120"/>
            <a:ext cx="10515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Главная закономерность на графике</a:t>
            </a:r>
            <a:endParaRPr lang="en-US" sz="1300" dirty="0"/>
          </a:p>
        </p:txBody>
      </p:sp>
      <p:sp>
        <p:nvSpPr>
          <p:cNvPr id="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РАБОТЫ</a:t>
            </a:r>
            <a:endParaRPr lang="en-US" sz="900" dirty="0"/>
          </a:p>
        </p:txBody>
      </p:sp>
      <p:sp>
        <p:nvSpPr>
          <p:cNvPr id="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07</a:t>
            </a:r>
            <a:endParaRPr lang="en-US" sz="900" dirty="0"/>
          </a:p>
        </p:txBody>
      </p:sp>
      <p:sp>
        <p:nvSpPr>
          <p:cNvPr id="8" name="Shape 4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9494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Выводы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FF6B2C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РАБОТЫ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9494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Готов ответить на вопросы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Контакты и благодарности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FF6B2C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Защита проекта</dc:title>
  <dc:subject>PptxGenJS Presentation</dc:subject>
  <dc:creator>Импрезо</dc:creator>
  <cp:lastModifiedBy>Импрезо</cp:lastModifiedBy>
  <cp:revision>1</cp:revision>
  <dcterms:created xsi:type="dcterms:W3CDTF">2026-09-05T13:59:06Z</dcterms:created>
  <dcterms:modified xsi:type="dcterms:W3CDTF">2026-09-05T13:59:06Z</dcterms:modified>
</cp:coreProperties>
</file>